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301" r:id="rId3"/>
    <p:sldId id="302" r:id="rId4"/>
    <p:sldId id="303" r:id="rId5"/>
    <p:sldId id="304" r:id="rId6"/>
    <p:sldId id="305" r:id="rId7"/>
    <p:sldId id="306" r:id="rId8"/>
    <p:sldId id="307" r:id="rId9"/>
    <p:sldId id="309" r:id="rId10"/>
    <p:sldId id="310" r:id="rId11"/>
    <p:sldId id="311" r:id="rId12"/>
    <p:sldId id="312" r:id="rId13"/>
    <p:sldId id="313" r:id="rId14"/>
    <p:sldId id="314" r:id="rId15"/>
    <p:sldId id="315" r:id="rId16"/>
    <p:sldId id="316" r:id="rId17"/>
    <p:sldId id="317" r:id="rId18"/>
    <p:sldId id="318" r:id="rId19"/>
    <p:sldId id="342" r:id="rId20"/>
    <p:sldId id="319" r:id="rId21"/>
    <p:sldId id="321" r:id="rId22"/>
    <p:sldId id="322" r:id="rId23"/>
    <p:sldId id="323" r:id="rId24"/>
    <p:sldId id="324" r:id="rId25"/>
    <p:sldId id="325" r:id="rId26"/>
    <p:sldId id="343" r:id="rId27"/>
    <p:sldId id="326" r:id="rId28"/>
    <p:sldId id="327" r:id="rId29"/>
    <p:sldId id="328" r:id="rId30"/>
    <p:sldId id="329" r:id="rId31"/>
    <p:sldId id="330" r:id="rId32"/>
    <p:sldId id="331" r:id="rId33"/>
    <p:sldId id="335" r:id="rId34"/>
    <p:sldId id="332" r:id="rId35"/>
    <p:sldId id="333" r:id="rId36"/>
    <p:sldId id="334" r:id="rId37"/>
    <p:sldId id="336" r:id="rId38"/>
    <p:sldId id="337" r:id="rId39"/>
    <p:sldId id="338" r:id="rId40"/>
    <p:sldId id="339" r:id="rId41"/>
    <p:sldId id="340" r:id="rId42"/>
    <p:sldId id="341" r:id="rId43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7B218"/>
    <a:srgbClr val="FF9999"/>
    <a:srgbClr val="FF0066"/>
    <a:srgbClr val="FF99FF"/>
    <a:srgbClr val="00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681" autoAdjust="0"/>
    <p:restoredTop sz="94660"/>
  </p:normalViewPr>
  <p:slideViewPr>
    <p:cSldViewPr>
      <p:cViewPr>
        <p:scale>
          <a:sx n="100" d="100"/>
          <a:sy n="100" d="100"/>
        </p:scale>
        <p:origin x="-1884" y="-16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147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fr-F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A3A7C-CF3E-4424-8885-34AAEFF57FB1}" type="datetimeFigureOut">
              <a:rPr lang="fr-FR" smtClean="0"/>
              <a:t>23/06/2014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89D1A-E8AC-4410-B20D-A7FCC60E5C50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533933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A3A7C-CF3E-4424-8885-34AAEFF57FB1}" type="datetimeFigureOut">
              <a:rPr lang="fr-FR" smtClean="0"/>
              <a:t>23/06/2014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89D1A-E8AC-4410-B20D-A7FCC60E5C50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562190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A3A7C-CF3E-4424-8885-34AAEFF57FB1}" type="datetimeFigureOut">
              <a:rPr lang="fr-FR" smtClean="0"/>
              <a:t>23/06/2014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89D1A-E8AC-4410-B20D-A7FCC60E5C50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504487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A3A7C-CF3E-4424-8885-34AAEFF57FB1}" type="datetimeFigureOut">
              <a:rPr lang="fr-FR" smtClean="0"/>
              <a:t>23/06/2014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89D1A-E8AC-4410-B20D-A7FCC60E5C50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450494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A3A7C-CF3E-4424-8885-34AAEFF57FB1}" type="datetimeFigureOut">
              <a:rPr lang="fr-FR" smtClean="0"/>
              <a:t>23/06/2014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89D1A-E8AC-4410-B20D-A7FCC60E5C50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272440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A3A7C-CF3E-4424-8885-34AAEFF57FB1}" type="datetimeFigureOut">
              <a:rPr lang="fr-FR" smtClean="0"/>
              <a:t>23/06/2014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89D1A-E8AC-4410-B20D-A7FCC60E5C50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369183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A3A7C-CF3E-4424-8885-34AAEFF57FB1}" type="datetimeFigureOut">
              <a:rPr lang="fr-FR" smtClean="0"/>
              <a:t>23/06/2014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89D1A-E8AC-4410-B20D-A7FCC60E5C50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102227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A3A7C-CF3E-4424-8885-34AAEFF57FB1}" type="datetimeFigureOut">
              <a:rPr lang="fr-FR" smtClean="0"/>
              <a:t>23/06/2014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89D1A-E8AC-4410-B20D-A7FCC60E5C50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883855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A3A7C-CF3E-4424-8885-34AAEFF57FB1}" type="datetimeFigureOut">
              <a:rPr lang="fr-FR" smtClean="0"/>
              <a:t>23/06/2014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89D1A-E8AC-4410-B20D-A7FCC60E5C50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250555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A3A7C-CF3E-4424-8885-34AAEFF57FB1}" type="datetimeFigureOut">
              <a:rPr lang="fr-FR" smtClean="0"/>
              <a:t>23/06/2014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89D1A-E8AC-4410-B20D-A7FCC60E5C50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562516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A3A7C-CF3E-4424-8885-34AAEFF57FB1}" type="datetimeFigureOut">
              <a:rPr lang="fr-FR" smtClean="0"/>
              <a:t>23/06/2014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89D1A-E8AC-4410-B20D-A7FCC60E5C50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08113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DA3A7C-CF3E-4424-8885-34AAEFF57FB1}" type="datetimeFigureOut">
              <a:rPr lang="fr-FR" smtClean="0"/>
              <a:t>23/06/2014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589D1A-E8AC-4410-B20D-A7FCC60E5C50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371780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4.jpeg"/><Relationship Id="rId5" Type="http://schemas.microsoft.com/office/2007/relationships/hdphoto" Target="../media/hdphoto2.wdp"/><Relationship Id="rId4" Type="http://schemas.openxmlformats.org/officeDocument/2006/relationships/image" Target="../media/image10.jpeg"/></Relationships>
</file>

<file path=ppt/slides/_rels/slide1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5.jpeg"/><Relationship Id="rId5" Type="http://schemas.microsoft.com/office/2007/relationships/hdphoto" Target="../media/hdphoto2.wdp"/><Relationship Id="rId4" Type="http://schemas.openxmlformats.org/officeDocument/2006/relationships/image" Target="../media/image15.jpeg"/></Relationships>
</file>

<file path=ppt/slides/_rels/slide1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5.jpeg"/><Relationship Id="rId5" Type="http://schemas.microsoft.com/office/2007/relationships/hdphoto" Target="../media/hdphoto2.wdp"/><Relationship Id="rId4" Type="http://schemas.openxmlformats.org/officeDocument/2006/relationships/image" Target="../media/image15.jpeg"/></Relationships>
</file>

<file path=ppt/slides/_rels/slide1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5.jpeg"/><Relationship Id="rId5" Type="http://schemas.microsoft.com/office/2007/relationships/hdphoto" Target="../media/hdphoto2.wdp"/><Relationship Id="rId4" Type="http://schemas.openxmlformats.org/officeDocument/2006/relationships/image" Target="../media/image15.jpeg"/></Relationships>
</file>

<file path=ppt/slides/_rels/slide14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5.jpeg"/><Relationship Id="rId5" Type="http://schemas.microsoft.com/office/2007/relationships/hdphoto" Target="../media/hdphoto2.wdp"/><Relationship Id="rId4" Type="http://schemas.openxmlformats.org/officeDocument/2006/relationships/image" Target="../media/image15.jpeg"/></Relationships>
</file>

<file path=ppt/slides/_rels/slide15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0.jpeg"/><Relationship Id="rId5" Type="http://schemas.microsoft.com/office/2007/relationships/hdphoto" Target="../media/hdphoto2.wdp"/><Relationship Id="rId4" Type="http://schemas.openxmlformats.org/officeDocument/2006/relationships/image" Target="../media/image15.jpeg"/></Relationships>
</file>

<file path=ppt/slides/_rels/slide16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0.jpeg"/><Relationship Id="rId5" Type="http://schemas.microsoft.com/office/2007/relationships/hdphoto" Target="../media/hdphoto2.wdp"/><Relationship Id="rId4" Type="http://schemas.openxmlformats.org/officeDocument/2006/relationships/image" Target="../media/image15.jpeg"/></Relationships>
</file>

<file path=ppt/slides/_rels/slide17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7" Type="http://schemas.openxmlformats.org/officeDocument/2006/relationships/image" Target="../media/image16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0.jpeg"/><Relationship Id="rId5" Type="http://schemas.microsoft.com/office/2007/relationships/hdphoto" Target="../media/hdphoto2.wdp"/><Relationship Id="rId4" Type="http://schemas.openxmlformats.org/officeDocument/2006/relationships/image" Target="../media/image15.jpeg"/></Relationships>
</file>

<file path=ppt/slides/_rels/slide18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7" Type="http://schemas.openxmlformats.org/officeDocument/2006/relationships/image" Target="../media/image17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0.jpeg"/><Relationship Id="rId5" Type="http://schemas.microsoft.com/office/2007/relationships/hdphoto" Target="../media/hdphoto2.wdp"/><Relationship Id="rId4" Type="http://schemas.openxmlformats.org/officeDocument/2006/relationships/image" Target="../media/image15.jpeg"/></Relationships>
</file>

<file path=ppt/slides/_rels/slide19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7" Type="http://schemas.openxmlformats.org/officeDocument/2006/relationships/image" Target="../media/image5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0.jpeg"/><Relationship Id="rId5" Type="http://schemas.microsoft.com/office/2007/relationships/hdphoto" Target="../media/hdphoto2.wdp"/><Relationship Id="rId4" Type="http://schemas.openxmlformats.org/officeDocument/2006/relationships/image" Target="../media/image15.jpeg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jpeg"/></Relationships>
</file>

<file path=ppt/slides/_rels/slide20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7" Type="http://schemas.openxmlformats.org/officeDocument/2006/relationships/image" Target="../media/image18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0.jpeg"/><Relationship Id="rId5" Type="http://schemas.microsoft.com/office/2007/relationships/hdphoto" Target="../media/hdphoto2.wdp"/><Relationship Id="rId4" Type="http://schemas.openxmlformats.org/officeDocument/2006/relationships/image" Target="../media/image15.jpeg"/></Relationships>
</file>

<file path=ppt/slides/_rels/slide2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0.jpeg"/><Relationship Id="rId5" Type="http://schemas.microsoft.com/office/2007/relationships/hdphoto" Target="../media/hdphoto2.wdp"/><Relationship Id="rId4" Type="http://schemas.openxmlformats.org/officeDocument/2006/relationships/image" Target="../media/image15.jpeg"/></Relationships>
</file>

<file path=ppt/slides/_rels/slide2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7" Type="http://schemas.openxmlformats.org/officeDocument/2006/relationships/image" Target="../media/image19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0.jpeg"/><Relationship Id="rId5" Type="http://schemas.microsoft.com/office/2007/relationships/hdphoto" Target="../media/hdphoto2.wdp"/><Relationship Id="rId4" Type="http://schemas.openxmlformats.org/officeDocument/2006/relationships/image" Target="../media/image15.jpeg"/></Relationships>
</file>

<file path=ppt/slides/_rels/slide2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7" Type="http://schemas.openxmlformats.org/officeDocument/2006/relationships/image" Target="../media/image20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0.jpeg"/><Relationship Id="rId5" Type="http://schemas.microsoft.com/office/2007/relationships/hdphoto" Target="../media/hdphoto2.wdp"/><Relationship Id="rId4" Type="http://schemas.openxmlformats.org/officeDocument/2006/relationships/image" Target="../media/image15.jpeg"/></Relationships>
</file>

<file path=ppt/slides/_rels/slide24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7" Type="http://schemas.openxmlformats.org/officeDocument/2006/relationships/image" Target="../media/image21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0.jpeg"/><Relationship Id="rId5" Type="http://schemas.microsoft.com/office/2007/relationships/hdphoto" Target="../media/hdphoto2.wdp"/><Relationship Id="rId4" Type="http://schemas.openxmlformats.org/officeDocument/2006/relationships/image" Target="../media/image15.jpeg"/></Relationships>
</file>

<file path=ppt/slides/_rels/slide25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0.jpeg"/><Relationship Id="rId5" Type="http://schemas.microsoft.com/office/2007/relationships/hdphoto" Target="../media/hdphoto2.wdp"/><Relationship Id="rId4" Type="http://schemas.openxmlformats.org/officeDocument/2006/relationships/image" Target="../media/image15.jpeg"/></Relationships>
</file>

<file path=ppt/slides/_rels/slide26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0.jpeg"/><Relationship Id="rId5" Type="http://schemas.microsoft.com/office/2007/relationships/hdphoto" Target="../media/hdphoto2.wdp"/><Relationship Id="rId4" Type="http://schemas.openxmlformats.org/officeDocument/2006/relationships/image" Target="../media/image15.jpeg"/></Relationships>
</file>

<file path=ppt/slides/_rels/slide2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png"/><Relationship Id="rId3" Type="http://schemas.microsoft.com/office/2007/relationships/hdphoto" Target="../media/hdphoto1.wdp"/><Relationship Id="rId7" Type="http://schemas.openxmlformats.org/officeDocument/2006/relationships/image" Target="../media/image2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0.jpeg"/><Relationship Id="rId5" Type="http://schemas.microsoft.com/office/2007/relationships/hdphoto" Target="../media/hdphoto2.wdp"/><Relationship Id="rId4" Type="http://schemas.openxmlformats.org/officeDocument/2006/relationships/image" Target="../media/image15.jpeg"/></Relationships>
</file>

<file path=ppt/slides/_rels/slide28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0.jpeg"/><Relationship Id="rId5" Type="http://schemas.microsoft.com/office/2007/relationships/hdphoto" Target="../media/hdphoto2.wdp"/><Relationship Id="rId4" Type="http://schemas.openxmlformats.org/officeDocument/2006/relationships/image" Target="../media/image15.jpeg"/></Relationships>
</file>

<file path=ppt/slides/_rels/slide29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7" Type="http://schemas.openxmlformats.org/officeDocument/2006/relationships/image" Target="../media/image24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0.jpeg"/><Relationship Id="rId5" Type="http://schemas.microsoft.com/office/2007/relationships/hdphoto" Target="../media/hdphoto2.wdp"/><Relationship Id="rId4" Type="http://schemas.openxmlformats.org/officeDocument/2006/relationships/image" Target="../media/image15.jpeg"/></Relationships>
</file>

<file path=ppt/slides/_rels/slide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4.jpg"/><Relationship Id="rId5" Type="http://schemas.openxmlformats.org/officeDocument/2006/relationships/image" Target="../media/image3.jpg"/><Relationship Id="rId4" Type="http://schemas.openxmlformats.org/officeDocument/2006/relationships/image" Target="../media/image2.jpeg"/></Relationships>
</file>

<file path=ppt/slides/_rels/slide30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7" Type="http://schemas.openxmlformats.org/officeDocument/2006/relationships/image" Target="../media/image24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0.jpeg"/><Relationship Id="rId5" Type="http://schemas.microsoft.com/office/2007/relationships/hdphoto" Target="../media/hdphoto2.wdp"/><Relationship Id="rId4" Type="http://schemas.openxmlformats.org/officeDocument/2006/relationships/image" Target="../media/image15.jpeg"/></Relationships>
</file>

<file path=ppt/slides/_rels/slide3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5.jpeg"/><Relationship Id="rId5" Type="http://schemas.microsoft.com/office/2007/relationships/hdphoto" Target="../media/hdphoto2.wdp"/><Relationship Id="rId4" Type="http://schemas.openxmlformats.org/officeDocument/2006/relationships/image" Target="../media/image15.jpeg"/></Relationships>
</file>

<file path=ppt/slides/_rels/slide3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Relationship Id="rId5" Type="http://schemas.microsoft.com/office/2007/relationships/hdphoto" Target="../media/hdphoto2.wdp"/><Relationship Id="rId4" Type="http://schemas.openxmlformats.org/officeDocument/2006/relationships/image" Target="../media/image15.jpeg"/></Relationships>
</file>

<file path=ppt/slides/_rels/slide3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Relationship Id="rId5" Type="http://schemas.microsoft.com/office/2007/relationships/hdphoto" Target="../media/hdphoto2.wdp"/><Relationship Id="rId4" Type="http://schemas.openxmlformats.org/officeDocument/2006/relationships/image" Target="../media/image15.jpeg"/></Relationships>
</file>

<file path=ppt/slides/_rels/slide34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5.jpeg"/><Relationship Id="rId5" Type="http://schemas.microsoft.com/office/2007/relationships/hdphoto" Target="../media/hdphoto2.wdp"/><Relationship Id="rId4" Type="http://schemas.openxmlformats.org/officeDocument/2006/relationships/image" Target="../media/image15.jpeg"/></Relationships>
</file>

<file path=ppt/slides/_rels/slide35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5.jpeg"/><Relationship Id="rId5" Type="http://schemas.microsoft.com/office/2007/relationships/hdphoto" Target="../media/hdphoto2.wdp"/><Relationship Id="rId4" Type="http://schemas.openxmlformats.org/officeDocument/2006/relationships/image" Target="../media/image15.jpeg"/></Relationships>
</file>

<file path=ppt/slides/_rels/slide36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5.jpeg"/><Relationship Id="rId5" Type="http://schemas.microsoft.com/office/2007/relationships/hdphoto" Target="../media/hdphoto2.wdp"/><Relationship Id="rId4" Type="http://schemas.openxmlformats.org/officeDocument/2006/relationships/image" Target="../media/image15.jpeg"/></Relationships>
</file>

<file path=ppt/slides/_rels/slide37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Relationship Id="rId5" Type="http://schemas.microsoft.com/office/2007/relationships/hdphoto" Target="../media/hdphoto2.wdp"/><Relationship Id="rId4" Type="http://schemas.openxmlformats.org/officeDocument/2006/relationships/image" Target="../media/image15.jpeg"/></Relationships>
</file>

<file path=ppt/slides/_rels/slide38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5.jpeg"/><Relationship Id="rId5" Type="http://schemas.microsoft.com/office/2007/relationships/hdphoto" Target="../media/hdphoto2.wdp"/><Relationship Id="rId4" Type="http://schemas.openxmlformats.org/officeDocument/2006/relationships/image" Target="../media/image15.jpeg"/></Relationships>
</file>

<file path=ppt/slides/_rels/slide39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5.jpeg"/><Relationship Id="rId5" Type="http://schemas.microsoft.com/office/2007/relationships/hdphoto" Target="../media/hdphoto2.wdp"/><Relationship Id="rId4" Type="http://schemas.openxmlformats.org/officeDocument/2006/relationships/image" Target="../media/image15.jpeg"/></Relationships>
</file>

<file path=ppt/slides/_rels/slide4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5.jpeg"/><Relationship Id="rId4" Type="http://schemas.openxmlformats.org/officeDocument/2006/relationships/image" Target="../media/image2.jpeg"/></Relationships>
</file>

<file path=ppt/slides/_rels/slide40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5.jpeg"/><Relationship Id="rId5" Type="http://schemas.microsoft.com/office/2007/relationships/hdphoto" Target="../media/hdphoto2.wdp"/><Relationship Id="rId4" Type="http://schemas.openxmlformats.org/officeDocument/2006/relationships/image" Target="../media/image15.jpeg"/></Relationships>
</file>

<file path=ppt/slides/_rels/slide4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25.jpg"/><Relationship Id="rId5" Type="http://schemas.microsoft.com/office/2007/relationships/hdphoto" Target="../media/hdphoto2.wdp"/><Relationship Id="rId4" Type="http://schemas.openxmlformats.org/officeDocument/2006/relationships/image" Target="../media/image15.jpeg"/></Relationships>
</file>

<file path=ppt/slides/_rels/slide4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7" Type="http://schemas.openxmlformats.org/officeDocument/2006/relationships/image" Target="../media/image5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25.jpg"/><Relationship Id="rId5" Type="http://schemas.microsoft.com/office/2007/relationships/hdphoto" Target="../media/hdphoto2.wdp"/><Relationship Id="rId4" Type="http://schemas.openxmlformats.org/officeDocument/2006/relationships/image" Target="../media/image15.jpeg"/></Relationships>
</file>

<file path=ppt/slides/_rels/slide5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5.jpeg"/><Relationship Id="rId4" Type="http://schemas.openxmlformats.org/officeDocument/2006/relationships/image" Target="../media/image2.jpeg"/></Relationships>
</file>

<file path=ppt/slides/_rels/slide6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5.jpeg"/><Relationship Id="rId4" Type="http://schemas.openxmlformats.org/officeDocument/2006/relationships/image" Target="../media/image2.jpeg"/></Relationships>
</file>

<file path=ppt/slides/_rels/slide7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6.jpg"/><Relationship Id="rId4" Type="http://schemas.openxmlformats.org/officeDocument/2006/relationships/image" Target="../media/image2.jpeg"/></Relationships>
</file>

<file path=ppt/slides/_rels/slide8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7" Type="http://schemas.openxmlformats.org/officeDocument/2006/relationships/image" Target="../media/image9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8.jpg"/><Relationship Id="rId5" Type="http://schemas.openxmlformats.org/officeDocument/2006/relationships/image" Target="../media/image7.jpg"/><Relationship Id="rId4" Type="http://schemas.openxmlformats.org/officeDocument/2006/relationships/image" Target="../media/image2.jpe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jpg"/><Relationship Id="rId3" Type="http://schemas.microsoft.com/office/2007/relationships/hdphoto" Target="../media/hdphoto1.wdp"/><Relationship Id="rId7" Type="http://schemas.openxmlformats.org/officeDocument/2006/relationships/image" Target="../media/image11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2.jpeg"/><Relationship Id="rId5" Type="http://schemas.microsoft.com/office/2007/relationships/hdphoto" Target="../media/hdphoto2.wdp"/><Relationship Id="rId4" Type="http://schemas.openxmlformats.org/officeDocument/2006/relationships/image" Target="../media/image10.jpeg"/><Relationship Id="rId9" Type="http://schemas.openxmlformats.org/officeDocument/2006/relationships/image" Target="../media/image1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CrisscrossEtching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"/>
            <a:ext cx="9144000" cy="6940820"/>
          </a:xfrm>
          <a:prstGeom prst="rect">
            <a:avLst/>
          </a:prstGeom>
        </p:spPr>
      </p:pic>
      <p:sp>
        <p:nvSpPr>
          <p:cNvPr id="4" name="Title 3"/>
          <p:cNvSpPr>
            <a:spLocks noGrp="1"/>
          </p:cNvSpPr>
          <p:nvPr>
            <p:ph type="title"/>
          </p:nvPr>
        </p:nvSpPr>
        <p:spPr>
          <a:solidFill>
            <a:schemeClr val="bg2"/>
          </a:solidFill>
        </p:spPr>
        <p:txBody>
          <a:bodyPr>
            <a:normAutofit fontScale="90000"/>
          </a:bodyPr>
          <a:lstStyle/>
          <a:p>
            <a:r>
              <a:rPr lang="en-GB" b="1" dirty="0" smtClean="0">
                <a:ln>
                  <a:solidFill>
                    <a:schemeClr val="tx1"/>
                  </a:solidFill>
                </a:ln>
                <a:solidFill>
                  <a:srgbClr val="FFFF00"/>
                </a:solidFill>
                <a:effectLst>
                  <a:glow rad="63500">
                    <a:srgbClr val="00B05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Poor &amp; wretched</a:t>
            </a:r>
            <a:r>
              <a:rPr lang="en-GB" b="1" dirty="0" smtClean="0">
                <a:ln>
                  <a:solidFill>
                    <a:schemeClr val="tx1"/>
                  </a:solidFill>
                </a:ln>
                <a:solidFill>
                  <a:srgbClr val="FFFF00"/>
                </a:solidFill>
                <a:effectLst>
                  <a:glow rad="127000">
                    <a:srgbClr val="00B05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GB" b="1" dirty="0" smtClean="0">
                <a:ln>
                  <a:solidFill>
                    <a:schemeClr val="tx1"/>
                  </a:solidFill>
                </a:ln>
                <a:solidFill>
                  <a:srgbClr val="FFFF00"/>
                </a:solidFill>
                <a:effectLst>
                  <a:glow rad="127000">
                    <a:srgbClr val="00B05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GB" sz="3100" b="1" dirty="0" smtClean="0">
                <a:ln>
                  <a:solidFill>
                    <a:schemeClr val="tx1"/>
                  </a:solidFill>
                </a:ln>
                <a:solidFill>
                  <a:srgbClr val="FFFF00"/>
                </a:solidFill>
                <a:effectLst>
                  <a:glow rad="63500">
                    <a:srgbClr val="00B05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Revelation 3:14-22</a:t>
            </a:r>
            <a:endParaRPr lang="en-GB" sz="3100" b="1" dirty="0">
              <a:ln>
                <a:solidFill>
                  <a:schemeClr val="tx1"/>
                </a:solidFill>
              </a:ln>
              <a:solidFill>
                <a:srgbClr val="FFFF00"/>
              </a:solidFill>
              <a:effectLst>
                <a:glow rad="63500">
                  <a:srgbClr val="00B050"/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411760" y="1556792"/>
            <a:ext cx="4392488" cy="584775"/>
          </a:xfrm>
          <a:prstGeom prst="rect">
            <a:avLst/>
          </a:prstGeom>
          <a:blipFill>
            <a:blip r:embed="rId4">
              <a:duotone>
                <a:schemeClr val="bg2">
                  <a:shade val="45000"/>
                  <a:satMod val="135000"/>
                </a:schemeClr>
                <a:prstClr val="white"/>
              </a:duotone>
            </a:blip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pPr algn="ctr"/>
            <a:r>
              <a:rPr lang="en-GB" sz="3200" b="1" dirty="0" smtClean="0">
                <a:ln>
                  <a:solidFill>
                    <a:schemeClr val="tx1"/>
                  </a:solidFill>
                </a:ln>
                <a:gradFill>
                  <a:gsLst>
                    <a:gs pos="0">
                      <a:srgbClr val="92D050"/>
                    </a:gs>
                    <a:gs pos="50000">
                      <a:srgbClr val="9CB86E"/>
                    </a:gs>
                    <a:gs pos="100000">
                      <a:srgbClr val="156B13"/>
                    </a:gs>
                  </a:gsLst>
                  <a:lin ang="5400000" scaled="0"/>
                </a:gradFill>
                <a:effectLst>
                  <a:glow rad="127000">
                    <a:srgbClr val="FFC0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Church at Laodicea</a:t>
            </a:r>
            <a:endParaRPr lang="en-GB" sz="3200" b="1" dirty="0">
              <a:ln>
                <a:solidFill>
                  <a:schemeClr val="tx1"/>
                </a:solidFill>
              </a:ln>
              <a:gradFill>
                <a:gsLst>
                  <a:gs pos="0">
                    <a:srgbClr val="92D050"/>
                  </a:gs>
                  <a:gs pos="50000">
                    <a:srgbClr val="9CB86E"/>
                  </a:gs>
                  <a:gs pos="100000">
                    <a:srgbClr val="156B13"/>
                  </a:gs>
                </a:gsLst>
                <a:lin ang="5400000" scaled="0"/>
              </a:gradFill>
              <a:effectLst>
                <a:glow rad="127000">
                  <a:srgbClr val="FFC000"/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7900472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CrisscrossEtching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"/>
            <a:ext cx="9144000" cy="6940820"/>
          </a:xfrm>
          <a:prstGeom prst="rect">
            <a:avLst/>
          </a:prstGeom>
        </p:spPr>
      </p:pic>
      <p:sp>
        <p:nvSpPr>
          <p:cNvPr id="4" name="Title 3"/>
          <p:cNvSpPr>
            <a:spLocks noGrp="1"/>
          </p:cNvSpPr>
          <p:nvPr>
            <p:ph type="title"/>
          </p:nvPr>
        </p:nvSpPr>
        <p:spPr>
          <a:solidFill>
            <a:schemeClr val="bg2"/>
          </a:solidFill>
        </p:spPr>
        <p:txBody>
          <a:bodyPr>
            <a:normAutofit/>
          </a:bodyPr>
          <a:lstStyle/>
          <a:p>
            <a:r>
              <a:rPr lang="en-GB" sz="2800" b="1" dirty="0" smtClean="0">
                <a:ln>
                  <a:solidFill>
                    <a:schemeClr val="tx1"/>
                  </a:solidFill>
                </a:ln>
                <a:solidFill>
                  <a:srgbClr val="FFFF00"/>
                </a:solidFill>
                <a:effectLst>
                  <a:glow rad="63500">
                    <a:srgbClr val="00B05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Poor &amp; wretched</a:t>
            </a:r>
            <a:br>
              <a:rPr lang="en-GB" sz="2800" b="1" dirty="0" smtClean="0">
                <a:ln>
                  <a:solidFill>
                    <a:schemeClr val="tx1"/>
                  </a:solidFill>
                </a:ln>
                <a:solidFill>
                  <a:srgbClr val="FFFF00"/>
                </a:solidFill>
                <a:effectLst>
                  <a:glow rad="63500">
                    <a:srgbClr val="00B05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GB" sz="2800" b="1" dirty="0" smtClean="0">
                <a:ln>
                  <a:solidFill>
                    <a:schemeClr val="tx1"/>
                  </a:solidFill>
                </a:ln>
                <a:solidFill>
                  <a:srgbClr val="FFFF00"/>
                </a:solidFill>
                <a:effectLst>
                  <a:glow rad="63500">
                    <a:srgbClr val="00B05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Revelation 3:14-22</a:t>
            </a:r>
            <a:endParaRPr lang="en-GB" sz="2800" b="1" dirty="0">
              <a:ln>
                <a:solidFill>
                  <a:schemeClr val="tx1"/>
                </a:solidFill>
              </a:ln>
              <a:solidFill>
                <a:srgbClr val="FFFF00"/>
              </a:solidFill>
              <a:effectLst>
                <a:glow rad="63500">
                  <a:srgbClr val="00B050"/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55966" y="1367972"/>
            <a:ext cx="8220489" cy="954107"/>
          </a:xfrm>
          <a:prstGeom prst="rect">
            <a:avLst/>
          </a:prstGeom>
          <a:blipFill dpi="0" rotWithShape="1">
            <a:blip r:embed="rId4">
              <a:alphaModFix amt="69000"/>
              <a:duotone>
                <a:schemeClr val="bg2">
                  <a:shade val="45000"/>
                  <a:satMod val="135000"/>
                </a:schemeClr>
                <a:prstClr val="white"/>
              </a:duotone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sharpenSoften amount="2000"/>
                      </a14:imgEffect>
                      <a14:imgEffect>
                        <a14:colorTemperature colorTemp="3750"/>
                      </a14:imgEffect>
                      <a14:imgEffect>
                        <a14:saturation sat="85000"/>
                      </a14:imgEffect>
                    </a14:imgLayer>
                  </a14:imgProps>
                </a:ext>
              </a:extLst>
            </a:blip>
            <a:srcRect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glow rad="762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1.1 </a:t>
            </a:r>
            <a:r>
              <a:rPr lang="en-GB" sz="2400" b="1" i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glow rad="762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 the angel of the church at Laodicea</a:t>
            </a:r>
          </a:p>
          <a:p>
            <a:r>
              <a:rPr lang="en-GB" sz="32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glow rad="762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1.2 The description of the speaker</a:t>
            </a:r>
            <a:endParaRPr lang="en-GB" sz="3200" b="1" dirty="0">
              <a:ln>
                <a:solidFill>
                  <a:schemeClr val="tx1"/>
                </a:solidFill>
              </a:ln>
              <a:solidFill>
                <a:srgbClr val="0070C0"/>
              </a:solidFill>
              <a:effectLst>
                <a:glow rad="76200">
                  <a:schemeClr val="bg1"/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55966" y="2285648"/>
            <a:ext cx="8220489" cy="1384995"/>
          </a:xfrm>
          <a:prstGeom prst="rect">
            <a:avLst/>
          </a:prstGeom>
          <a:blipFill dpi="0" rotWithShape="1">
            <a:blip r:embed="rId6">
              <a:alphaModFix amt="89000"/>
              <a:duotone>
                <a:schemeClr val="bg2">
                  <a:shade val="45000"/>
                  <a:satMod val="135000"/>
                </a:schemeClr>
                <a:prstClr val="white"/>
              </a:duotone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sharpenSoften amount="-50000"/>
                      </a14:imgEffect>
                    </a14:imgLayer>
                  </a14:imgProps>
                </a:ext>
              </a:extLst>
            </a:blip>
            <a:srcRect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r>
              <a:rPr lang="en-GB" sz="2400" b="1" i="1" dirty="0" smtClean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GB" sz="2800" b="1" i="1" dirty="0" smtClean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“These are the words of the Amen, the faithful 	and true witness, the ruler of God’s creation” 	</a:t>
            </a:r>
            <a:r>
              <a:rPr lang="en-GB" sz="2800" b="1" dirty="0" smtClean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(3:14b)</a:t>
            </a:r>
            <a:endParaRPr lang="en-GB" sz="2800" b="1" dirty="0">
              <a:ln>
                <a:solidFill>
                  <a:schemeClr val="tx1"/>
                </a:solidFill>
              </a:ln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7445597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CrisscrossEtching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41410"/>
            <a:ext cx="9174406" cy="6940820"/>
          </a:xfrm>
          <a:prstGeom prst="rect">
            <a:avLst/>
          </a:prstGeom>
        </p:spPr>
      </p:pic>
      <p:sp>
        <p:nvSpPr>
          <p:cNvPr id="4" name="Title 3"/>
          <p:cNvSpPr>
            <a:spLocks noGrp="1"/>
          </p:cNvSpPr>
          <p:nvPr>
            <p:ph type="title"/>
          </p:nvPr>
        </p:nvSpPr>
        <p:spPr>
          <a:solidFill>
            <a:schemeClr val="bg2"/>
          </a:solidFill>
        </p:spPr>
        <p:txBody>
          <a:bodyPr>
            <a:normAutofit/>
          </a:bodyPr>
          <a:lstStyle/>
          <a:p>
            <a:r>
              <a:rPr lang="en-GB" sz="2800" b="1" dirty="0" smtClean="0">
                <a:ln>
                  <a:solidFill>
                    <a:schemeClr val="tx1"/>
                  </a:solidFill>
                </a:ln>
                <a:solidFill>
                  <a:srgbClr val="FFFF00"/>
                </a:solidFill>
                <a:effectLst>
                  <a:glow rad="63500">
                    <a:srgbClr val="00B05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Poor &amp; wretched</a:t>
            </a:r>
            <a:br>
              <a:rPr lang="en-GB" sz="2800" b="1" dirty="0" smtClean="0">
                <a:ln>
                  <a:solidFill>
                    <a:schemeClr val="tx1"/>
                  </a:solidFill>
                </a:ln>
                <a:solidFill>
                  <a:srgbClr val="FFFF00"/>
                </a:solidFill>
                <a:effectLst>
                  <a:glow rad="63500">
                    <a:srgbClr val="00B05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GB" sz="2800" b="1" dirty="0" smtClean="0">
                <a:ln>
                  <a:solidFill>
                    <a:schemeClr val="tx1"/>
                  </a:solidFill>
                </a:ln>
                <a:solidFill>
                  <a:srgbClr val="FFFF00"/>
                </a:solidFill>
                <a:effectLst>
                  <a:glow rad="63500">
                    <a:srgbClr val="00B05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Revelation 3:14-22</a:t>
            </a:r>
            <a:endParaRPr lang="en-GB" sz="2800" b="1" dirty="0">
              <a:ln>
                <a:solidFill>
                  <a:schemeClr val="tx1"/>
                </a:solidFill>
              </a:ln>
              <a:solidFill>
                <a:srgbClr val="FFFF00"/>
              </a:solidFill>
              <a:effectLst>
                <a:glow rad="63500">
                  <a:srgbClr val="00B050"/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65382" y="1412776"/>
            <a:ext cx="8211074" cy="954107"/>
          </a:xfrm>
          <a:prstGeom prst="rect">
            <a:avLst/>
          </a:prstGeom>
          <a:blipFill dpi="0" rotWithShape="1">
            <a:blip r:embed="rId4">
              <a:duotone>
                <a:schemeClr val="bg2">
                  <a:shade val="45000"/>
                  <a:satMod val="135000"/>
                </a:schemeClr>
                <a:prstClr val="white"/>
              </a:duotone>
              <a:extLst>
                <a:ext uri="{BEBA8EAE-BF5A-486C-A8C5-ECC9F3942E4B}">
                  <a14:imgProps xmlns:a14="http://schemas.microsoft.com/office/drawing/2010/main">
                    <a14:imgLayer r:embed="rId5"/>
                  </a14:imgProps>
                </a:ext>
              </a:extLst>
            </a:blip>
            <a:srcRect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glow rad="762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1.1 </a:t>
            </a:r>
            <a:r>
              <a:rPr lang="en-GB" sz="2400" b="1" i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glow rad="762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 the angel of the church at Laodicea</a:t>
            </a:r>
          </a:p>
          <a:p>
            <a:r>
              <a:rPr lang="en-GB" sz="32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glow rad="762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1.2 The description of the speaker</a:t>
            </a:r>
            <a:endParaRPr lang="en-GB" sz="3200" b="1" dirty="0">
              <a:ln>
                <a:solidFill>
                  <a:schemeClr val="tx1"/>
                </a:solidFill>
              </a:ln>
              <a:solidFill>
                <a:srgbClr val="0070C0"/>
              </a:solidFill>
              <a:effectLst>
                <a:glow rad="76200">
                  <a:schemeClr val="bg1"/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53804" y="2360021"/>
            <a:ext cx="8222652" cy="830997"/>
          </a:xfrm>
          <a:prstGeom prst="rect">
            <a:avLst/>
          </a:prstGeom>
          <a:blipFill dpi="0" rotWithShape="1">
            <a:blip r:embed="rId4">
              <a:duotone>
                <a:schemeClr val="bg2">
                  <a:shade val="45000"/>
                  <a:satMod val="135000"/>
                </a:schemeClr>
                <a:prstClr val="white"/>
              </a:duotone>
              <a:extLst>
                <a:ext uri="{BEBA8EAE-BF5A-486C-A8C5-ECC9F3942E4B}">
                  <a14:imgProps xmlns:a14="http://schemas.microsoft.com/office/drawing/2010/main">
                    <a14:imgLayer r:embed="rId5"/>
                  </a14:imgProps>
                </a:ext>
              </a:extLst>
            </a:blip>
            <a:srcRect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r>
              <a:rPr lang="en-GB" sz="2400" b="1" i="1" dirty="0" smtClean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“These are the words of the Amen, the faithful and true 	witness, the ruler of God’s creation” </a:t>
            </a:r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(3:14b)</a:t>
            </a:r>
            <a:endParaRPr lang="en-GB" sz="2400" b="1" dirty="0">
              <a:ln>
                <a:solidFill>
                  <a:schemeClr val="tx1"/>
                </a:solidFill>
              </a:ln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453804" y="3191018"/>
            <a:ext cx="3450736" cy="523220"/>
          </a:xfrm>
          <a:prstGeom prst="rect">
            <a:avLst/>
          </a:prstGeom>
          <a:blipFill>
            <a:blip r:embed="rId6">
              <a:duotone>
                <a:schemeClr val="bg2">
                  <a:shade val="45000"/>
                  <a:satMod val="135000"/>
                </a:schemeClr>
                <a:prstClr val="white"/>
              </a:duotone>
            </a:blip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endParaRPr lang="en-GB" sz="28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716087" y="3172784"/>
            <a:ext cx="32403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263525">
              <a:buFont typeface="Arial" panose="020B0604020202020204" pitchFamily="34" charset="0"/>
              <a:buChar char="•"/>
            </a:pPr>
            <a:r>
              <a:rPr lang="en-GB" sz="3200" b="1" dirty="0" smtClean="0">
                <a:ln>
                  <a:solidFill>
                    <a:schemeClr val="tx1"/>
                  </a:solidFill>
                </a:ln>
                <a:effectLst>
                  <a:glow rad="1270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The “Amen”</a:t>
            </a:r>
            <a:endParaRPr lang="en-GB" sz="3200" b="1" dirty="0">
              <a:ln>
                <a:solidFill>
                  <a:schemeClr val="tx1"/>
                </a:solidFill>
              </a:ln>
              <a:effectLst>
                <a:glow rad="127000">
                  <a:srgbClr val="FFFF00"/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904540" y="3191018"/>
            <a:ext cx="4771916" cy="3046988"/>
          </a:xfrm>
          <a:prstGeom prst="rect">
            <a:avLst/>
          </a:prstGeom>
          <a:blipFill>
            <a:blip r:embed="rId4">
              <a:duotone>
                <a:schemeClr val="bg2">
                  <a:shade val="45000"/>
                  <a:satMod val="135000"/>
                </a:schemeClr>
                <a:prstClr val="white"/>
              </a:duotone>
            </a:blip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r>
              <a:rPr lang="en-GB" sz="2400" b="1" i="1" dirty="0" smtClean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glow rad="1270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“Whoever </a:t>
            </a:r>
            <a:r>
              <a:rPr lang="en-GB" sz="2400" b="1" i="1" dirty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glow rad="1270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invokes a blessing in the </a:t>
            </a:r>
            <a:r>
              <a:rPr lang="en-GB" sz="2400" b="1" i="1" dirty="0" smtClean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glow rad="1270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land </a:t>
            </a:r>
            <a:r>
              <a:rPr lang="en-GB" sz="2400" b="1" i="1" dirty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glow rad="1270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will do so by the one true </a:t>
            </a:r>
            <a:r>
              <a:rPr lang="en-GB" sz="2400" b="1" i="1" dirty="0" smtClean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glow rad="1270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God [Lit. “the God of ‘Amen’”]; whoever </a:t>
            </a:r>
            <a:r>
              <a:rPr lang="en-GB" sz="2400" b="1" i="1" dirty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glow rad="1270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takes an oath in the </a:t>
            </a:r>
            <a:r>
              <a:rPr lang="en-GB" sz="2400" b="1" i="1" dirty="0" smtClean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glow rad="1270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land </a:t>
            </a:r>
            <a:r>
              <a:rPr lang="en-GB" sz="2400" b="1" i="1" dirty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glow rad="1270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will swear by the one true </a:t>
            </a:r>
            <a:r>
              <a:rPr lang="en-GB" sz="2400" b="1" i="1" dirty="0" smtClean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glow rad="1270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God [Lit. “the God of ‘Amen’”]. For </a:t>
            </a:r>
            <a:r>
              <a:rPr lang="en-GB" sz="2400" b="1" i="1" dirty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glow rad="1270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past troubles will be </a:t>
            </a:r>
            <a:r>
              <a:rPr lang="en-GB" sz="2400" b="1" i="1" dirty="0" smtClean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glow rad="1270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forgotten and </a:t>
            </a:r>
            <a:r>
              <a:rPr lang="en-GB" sz="2400" b="1" i="1" dirty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glow rad="1270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hidden from my </a:t>
            </a:r>
            <a:r>
              <a:rPr lang="en-GB" sz="2400" b="1" i="1" dirty="0" smtClean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glow rad="1270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eyes” </a:t>
            </a:r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glow rad="1270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(Isaiah 65:16)</a:t>
            </a:r>
            <a:endParaRPr lang="en-GB" sz="2400" b="1" i="1" dirty="0">
              <a:ln>
                <a:solidFill>
                  <a:schemeClr val="tx1"/>
                </a:solidFill>
              </a:ln>
              <a:solidFill>
                <a:srgbClr val="FF0000"/>
              </a:solidFill>
              <a:effectLst>
                <a:glow rad="127000">
                  <a:srgbClr val="FFFF00"/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53804" y="3668661"/>
            <a:ext cx="3502643" cy="2596471"/>
          </a:xfrm>
          <a:prstGeom prst="rect">
            <a:avLst/>
          </a:prstGeom>
          <a:blipFill>
            <a:blip r:embed="rId6">
              <a:duotone>
                <a:schemeClr val="bg2">
                  <a:shade val="45000"/>
                  <a:satMod val="135000"/>
                </a:schemeClr>
                <a:prstClr val="white"/>
              </a:duotone>
            </a:blip>
            <a:tile tx="0" ty="0" sx="100000" sy="100000" flip="none" algn="tl"/>
          </a:blipFill>
        </p:spPr>
        <p:txBody>
          <a:bodyPr wrap="square" tIns="36000" bIns="36000" rtlCol="0" anchor="ctr" anchorCtr="0">
            <a:spAutoFit/>
          </a:bodyPr>
          <a:lstStyle/>
          <a:p>
            <a:pPr marL="895350"/>
            <a:endParaRPr lang="en-GB" sz="2800" b="1" dirty="0" smtClean="0">
              <a:ln>
                <a:solidFill>
                  <a:schemeClr val="tx1"/>
                </a:solidFill>
              </a:ln>
              <a:solidFill>
                <a:srgbClr val="002060"/>
              </a:solidFill>
              <a:effectLst>
                <a:glow rad="63500">
                  <a:srgbClr val="FFC000"/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792000"/>
            <a:r>
              <a:rPr lang="en-GB" sz="2700" b="1" dirty="0" smtClean="0">
                <a:ln>
                  <a:solidFill>
                    <a:schemeClr val="tx1"/>
                  </a:solidFill>
                </a:ln>
                <a:solidFill>
                  <a:srgbClr val="002060"/>
                </a:solidFill>
                <a:effectLst>
                  <a:glow rad="63500">
                    <a:srgbClr val="FFC0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(The God of truth – he who  is totally trustworthy)</a:t>
            </a:r>
            <a:endParaRPr lang="en-GB" sz="2700" b="1" dirty="0">
              <a:ln>
                <a:solidFill>
                  <a:schemeClr val="tx1"/>
                </a:solidFill>
              </a:ln>
              <a:solidFill>
                <a:srgbClr val="002060"/>
              </a:solidFill>
              <a:effectLst>
                <a:glow rad="63500">
                  <a:srgbClr val="FFC000"/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895350"/>
            <a:endParaRPr lang="en-GB" sz="2800" b="1" dirty="0">
              <a:ln>
                <a:solidFill>
                  <a:schemeClr val="tx1"/>
                </a:solidFill>
              </a:ln>
              <a:solidFill>
                <a:srgbClr val="002060"/>
              </a:solidFill>
              <a:effectLst>
                <a:glow rad="63500">
                  <a:srgbClr val="FFC000"/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0167324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CrisscrossEtching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41410"/>
            <a:ext cx="9174406" cy="6940820"/>
          </a:xfrm>
          <a:prstGeom prst="rect">
            <a:avLst/>
          </a:prstGeom>
        </p:spPr>
      </p:pic>
      <p:sp>
        <p:nvSpPr>
          <p:cNvPr id="4" name="Title 3"/>
          <p:cNvSpPr>
            <a:spLocks noGrp="1"/>
          </p:cNvSpPr>
          <p:nvPr>
            <p:ph type="title"/>
          </p:nvPr>
        </p:nvSpPr>
        <p:spPr>
          <a:solidFill>
            <a:schemeClr val="bg2"/>
          </a:solidFill>
        </p:spPr>
        <p:txBody>
          <a:bodyPr>
            <a:normAutofit/>
          </a:bodyPr>
          <a:lstStyle/>
          <a:p>
            <a:r>
              <a:rPr lang="en-GB" sz="2800" b="1" dirty="0" smtClean="0">
                <a:ln>
                  <a:solidFill>
                    <a:schemeClr val="tx1"/>
                  </a:solidFill>
                </a:ln>
                <a:solidFill>
                  <a:srgbClr val="FFFF00"/>
                </a:solidFill>
                <a:effectLst>
                  <a:glow rad="63500">
                    <a:srgbClr val="00B05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Poor &amp; wretched</a:t>
            </a:r>
            <a:br>
              <a:rPr lang="en-GB" sz="2800" b="1" dirty="0" smtClean="0">
                <a:ln>
                  <a:solidFill>
                    <a:schemeClr val="tx1"/>
                  </a:solidFill>
                </a:ln>
                <a:solidFill>
                  <a:srgbClr val="FFFF00"/>
                </a:solidFill>
                <a:effectLst>
                  <a:glow rad="63500">
                    <a:srgbClr val="00B05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GB" sz="2800" b="1" dirty="0" smtClean="0">
                <a:ln>
                  <a:solidFill>
                    <a:schemeClr val="tx1"/>
                  </a:solidFill>
                </a:ln>
                <a:solidFill>
                  <a:srgbClr val="FFFF00"/>
                </a:solidFill>
                <a:effectLst>
                  <a:glow rad="63500">
                    <a:srgbClr val="00B05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Revelation 3:14-22</a:t>
            </a:r>
            <a:endParaRPr lang="en-GB" sz="2800" b="1" dirty="0">
              <a:ln>
                <a:solidFill>
                  <a:schemeClr val="tx1"/>
                </a:solidFill>
              </a:ln>
              <a:solidFill>
                <a:srgbClr val="FFFF00"/>
              </a:solidFill>
              <a:effectLst>
                <a:glow rad="63500">
                  <a:srgbClr val="00B050"/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55966" y="1367972"/>
            <a:ext cx="8220489" cy="954107"/>
          </a:xfrm>
          <a:prstGeom prst="rect">
            <a:avLst/>
          </a:prstGeom>
          <a:blipFill dpi="0" rotWithShape="1">
            <a:blip r:embed="rId4">
              <a:duotone>
                <a:schemeClr val="bg2">
                  <a:shade val="45000"/>
                  <a:satMod val="135000"/>
                </a:schemeClr>
                <a:prstClr val="white"/>
              </a:duotone>
              <a:extLst>
                <a:ext uri="{BEBA8EAE-BF5A-486C-A8C5-ECC9F3942E4B}">
                  <a14:imgProps xmlns:a14="http://schemas.microsoft.com/office/drawing/2010/main">
                    <a14:imgLayer r:embed="rId5"/>
                  </a14:imgProps>
                </a:ext>
              </a:extLst>
            </a:blip>
            <a:srcRect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glow rad="762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1.1 </a:t>
            </a:r>
            <a:r>
              <a:rPr lang="en-GB" sz="2400" b="1" i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glow rad="762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 the angel of the church at Laodicea</a:t>
            </a:r>
          </a:p>
          <a:p>
            <a:r>
              <a:rPr lang="en-GB" sz="32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glow rad="762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1.2 The description of the speaker</a:t>
            </a:r>
            <a:endParaRPr lang="en-GB" sz="3200" b="1" dirty="0">
              <a:ln>
                <a:solidFill>
                  <a:schemeClr val="tx1"/>
                </a:solidFill>
              </a:ln>
              <a:solidFill>
                <a:srgbClr val="0070C0"/>
              </a:solidFill>
              <a:effectLst>
                <a:glow rad="76200">
                  <a:schemeClr val="bg1"/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55968" y="2322079"/>
            <a:ext cx="8220487" cy="830997"/>
          </a:xfrm>
          <a:prstGeom prst="rect">
            <a:avLst/>
          </a:prstGeom>
          <a:blipFill dpi="0" rotWithShape="1">
            <a:blip r:embed="rId4">
              <a:duotone>
                <a:schemeClr val="bg2">
                  <a:shade val="45000"/>
                  <a:satMod val="135000"/>
                </a:schemeClr>
                <a:prstClr val="white"/>
              </a:duotone>
              <a:extLst>
                <a:ext uri="{BEBA8EAE-BF5A-486C-A8C5-ECC9F3942E4B}">
                  <a14:imgProps xmlns:a14="http://schemas.microsoft.com/office/drawing/2010/main">
                    <a14:imgLayer r:embed="rId5"/>
                  </a14:imgProps>
                </a:ext>
              </a:extLst>
            </a:blip>
            <a:srcRect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r>
              <a:rPr lang="en-GB" sz="2400" b="1" i="1" dirty="0" smtClean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“These are the words of the Amen, the faithful and true 	witness, the ruler of God’s creation” </a:t>
            </a:r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(3:14b)</a:t>
            </a:r>
            <a:endParaRPr lang="en-GB" sz="2400" b="1" dirty="0">
              <a:ln>
                <a:solidFill>
                  <a:schemeClr val="tx1"/>
                </a:solidFill>
              </a:ln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455968" y="3153076"/>
            <a:ext cx="3448571" cy="523220"/>
          </a:xfrm>
          <a:prstGeom prst="rect">
            <a:avLst/>
          </a:prstGeom>
          <a:blipFill>
            <a:blip r:embed="rId6">
              <a:duotone>
                <a:schemeClr val="bg2">
                  <a:shade val="45000"/>
                  <a:satMod val="135000"/>
                </a:schemeClr>
                <a:prstClr val="white"/>
              </a:duotone>
            </a:blip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endParaRPr lang="en-GB" sz="28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664179" y="3153076"/>
            <a:ext cx="32403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263525">
              <a:buFont typeface="Arial" panose="020B0604020202020204" pitchFamily="34" charset="0"/>
              <a:buChar char="•"/>
            </a:pPr>
            <a:r>
              <a:rPr lang="en-GB" sz="3200" b="1" dirty="0" smtClean="0">
                <a:ln>
                  <a:solidFill>
                    <a:schemeClr val="tx1"/>
                  </a:solidFill>
                </a:ln>
                <a:effectLst>
                  <a:glow rad="1270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The “Amen”</a:t>
            </a:r>
            <a:endParaRPr lang="en-GB" sz="3200" b="1" dirty="0">
              <a:ln>
                <a:solidFill>
                  <a:schemeClr val="tx1"/>
                </a:solidFill>
              </a:ln>
              <a:effectLst>
                <a:glow rad="127000">
                  <a:srgbClr val="FFFF00"/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904539" y="3153076"/>
            <a:ext cx="4771916" cy="3060000"/>
          </a:xfrm>
          <a:prstGeom prst="rect">
            <a:avLst/>
          </a:prstGeom>
          <a:blipFill>
            <a:blip r:embed="rId4">
              <a:duotone>
                <a:schemeClr val="bg2">
                  <a:shade val="45000"/>
                  <a:satMod val="135000"/>
                </a:schemeClr>
                <a:prstClr val="white"/>
              </a:duotone>
            </a:blip>
            <a:tile tx="0" ty="0" sx="100000" sy="100000" flip="none" algn="tl"/>
          </a:blipFill>
        </p:spPr>
        <p:txBody>
          <a:bodyPr wrap="square" tIns="180000" rtlCol="0">
            <a:spAutoFit/>
          </a:bodyPr>
          <a:lstStyle/>
          <a:p>
            <a:r>
              <a:rPr lang="en-GB" sz="2400" b="1" baseline="30000" dirty="0"/>
              <a:t> </a:t>
            </a:r>
            <a:r>
              <a:rPr lang="en-GB" sz="2800" b="1" i="1" dirty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glow rad="635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For no matter how many promises God has made, they are “Yes” in Christ. And so through him the “Amen” is spoken by us to the glory of God</a:t>
            </a:r>
            <a:r>
              <a:rPr lang="en-GB" sz="2800" b="1" i="1" dirty="0" smtClean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glow rad="635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</a:t>
            </a:r>
            <a:r>
              <a:rPr lang="en-GB" sz="2800" b="1" dirty="0" smtClean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glow rad="635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(2 Corinthians 1:20)</a:t>
            </a:r>
            <a:endParaRPr lang="en-GB" sz="2800" b="1" i="1" dirty="0">
              <a:ln>
                <a:solidFill>
                  <a:schemeClr val="tx1"/>
                </a:solidFill>
              </a:ln>
              <a:solidFill>
                <a:srgbClr val="FF0000"/>
              </a:solidFill>
              <a:effectLst>
                <a:glow rad="63500">
                  <a:srgbClr val="FFFF00"/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55966" y="3638263"/>
            <a:ext cx="3448573" cy="2596471"/>
          </a:xfrm>
          <a:prstGeom prst="rect">
            <a:avLst/>
          </a:prstGeom>
          <a:blipFill>
            <a:blip r:embed="rId6">
              <a:duotone>
                <a:schemeClr val="bg2">
                  <a:shade val="45000"/>
                  <a:satMod val="135000"/>
                </a:schemeClr>
                <a:prstClr val="white"/>
              </a:duotone>
            </a:blip>
            <a:tile tx="0" ty="0" sx="100000" sy="100000" flip="none" algn="tl"/>
          </a:blipFill>
        </p:spPr>
        <p:txBody>
          <a:bodyPr wrap="square" tIns="36000" bIns="36000" rtlCol="0" anchor="ctr" anchorCtr="0">
            <a:spAutoFit/>
          </a:bodyPr>
          <a:lstStyle/>
          <a:p>
            <a:pPr marL="895350"/>
            <a:endParaRPr lang="en-GB" sz="2800" b="1" dirty="0" smtClean="0">
              <a:ln>
                <a:solidFill>
                  <a:schemeClr val="tx1"/>
                </a:solidFill>
              </a:ln>
              <a:solidFill>
                <a:srgbClr val="002060"/>
              </a:solidFill>
              <a:effectLst>
                <a:glow rad="63500">
                  <a:srgbClr val="FFC000"/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792000"/>
            <a:r>
              <a:rPr lang="en-GB" sz="2700" b="1" dirty="0" smtClean="0">
                <a:ln>
                  <a:solidFill>
                    <a:schemeClr val="tx1"/>
                  </a:solidFill>
                </a:ln>
                <a:solidFill>
                  <a:srgbClr val="002060"/>
                </a:solidFill>
                <a:effectLst>
                  <a:glow rad="63500">
                    <a:srgbClr val="FFC0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(The God of truth – he who  is totally trustworthy)</a:t>
            </a:r>
            <a:endParaRPr lang="en-GB" sz="2700" b="1" dirty="0">
              <a:ln>
                <a:solidFill>
                  <a:schemeClr val="tx1"/>
                </a:solidFill>
              </a:ln>
              <a:solidFill>
                <a:srgbClr val="002060"/>
              </a:solidFill>
              <a:effectLst>
                <a:glow rad="63500">
                  <a:srgbClr val="FFC000"/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895350"/>
            <a:endParaRPr lang="en-GB" sz="2800" b="1" dirty="0">
              <a:ln>
                <a:solidFill>
                  <a:schemeClr val="tx1"/>
                </a:solidFill>
              </a:ln>
              <a:solidFill>
                <a:srgbClr val="002060"/>
              </a:solidFill>
              <a:effectLst>
                <a:glow rad="63500">
                  <a:srgbClr val="FFC000"/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6671938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CrisscrossEtching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41410"/>
            <a:ext cx="9174406" cy="6940820"/>
          </a:xfrm>
          <a:prstGeom prst="rect">
            <a:avLst/>
          </a:prstGeom>
        </p:spPr>
      </p:pic>
      <p:sp>
        <p:nvSpPr>
          <p:cNvPr id="4" name="Title 3"/>
          <p:cNvSpPr>
            <a:spLocks noGrp="1"/>
          </p:cNvSpPr>
          <p:nvPr>
            <p:ph type="title"/>
          </p:nvPr>
        </p:nvSpPr>
        <p:spPr>
          <a:solidFill>
            <a:schemeClr val="bg2"/>
          </a:solidFill>
        </p:spPr>
        <p:txBody>
          <a:bodyPr>
            <a:normAutofit/>
          </a:bodyPr>
          <a:lstStyle/>
          <a:p>
            <a:r>
              <a:rPr lang="en-GB" sz="2800" b="1" dirty="0" smtClean="0">
                <a:ln>
                  <a:solidFill>
                    <a:schemeClr val="tx1"/>
                  </a:solidFill>
                </a:ln>
                <a:solidFill>
                  <a:srgbClr val="FFFF00"/>
                </a:solidFill>
                <a:effectLst>
                  <a:glow rad="63500">
                    <a:srgbClr val="00B05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Poor &amp; wretched</a:t>
            </a:r>
            <a:br>
              <a:rPr lang="en-GB" sz="2800" b="1" dirty="0" smtClean="0">
                <a:ln>
                  <a:solidFill>
                    <a:schemeClr val="tx1"/>
                  </a:solidFill>
                </a:ln>
                <a:solidFill>
                  <a:srgbClr val="FFFF00"/>
                </a:solidFill>
                <a:effectLst>
                  <a:glow rad="63500">
                    <a:srgbClr val="00B05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GB" sz="2800" b="1" dirty="0" smtClean="0">
                <a:ln>
                  <a:solidFill>
                    <a:schemeClr val="tx1"/>
                  </a:solidFill>
                </a:ln>
                <a:solidFill>
                  <a:srgbClr val="FFFF00"/>
                </a:solidFill>
                <a:effectLst>
                  <a:glow rad="63500">
                    <a:srgbClr val="00B05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Revelation 3:14-22</a:t>
            </a:r>
            <a:endParaRPr lang="en-GB" sz="2800" b="1" dirty="0">
              <a:ln>
                <a:solidFill>
                  <a:schemeClr val="tx1"/>
                </a:solidFill>
              </a:ln>
              <a:solidFill>
                <a:srgbClr val="FFFF00"/>
              </a:solidFill>
              <a:effectLst>
                <a:glow rad="63500">
                  <a:srgbClr val="00B050"/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72557" y="1412776"/>
            <a:ext cx="8203900" cy="954107"/>
          </a:xfrm>
          <a:prstGeom prst="rect">
            <a:avLst/>
          </a:prstGeom>
          <a:blipFill dpi="0" rotWithShape="1">
            <a:blip r:embed="rId4">
              <a:duotone>
                <a:schemeClr val="bg2">
                  <a:shade val="45000"/>
                  <a:satMod val="135000"/>
                </a:schemeClr>
                <a:prstClr val="white"/>
              </a:duotone>
              <a:extLst>
                <a:ext uri="{BEBA8EAE-BF5A-486C-A8C5-ECC9F3942E4B}">
                  <a14:imgProps xmlns:a14="http://schemas.microsoft.com/office/drawing/2010/main">
                    <a14:imgLayer r:embed="rId5"/>
                  </a14:imgProps>
                </a:ext>
              </a:extLst>
            </a:blip>
            <a:srcRect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glow rad="762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1.1 </a:t>
            </a:r>
            <a:r>
              <a:rPr lang="en-GB" sz="2400" b="1" i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glow rad="762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 the angel of the church at Laodicea</a:t>
            </a:r>
          </a:p>
          <a:p>
            <a:r>
              <a:rPr lang="en-GB" sz="32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glow rad="762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1.2 The description of the speaker</a:t>
            </a:r>
            <a:endParaRPr lang="en-GB" sz="3200" b="1" dirty="0">
              <a:ln>
                <a:solidFill>
                  <a:schemeClr val="tx1"/>
                </a:solidFill>
              </a:ln>
              <a:solidFill>
                <a:srgbClr val="0070C0"/>
              </a:solidFill>
              <a:effectLst>
                <a:glow rad="76200">
                  <a:schemeClr val="bg1"/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72558" y="2372892"/>
            <a:ext cx="8198580" cy="830997"/>
          </a:xfrm>
          <a:prstGeom prst="rect">
            <a:avLst/>
          </a:prstGeom>
          <a:blipFill dpi="0" rotWithShape="1">
            <a:blip r:embed="rId4">
              <a:duotone>
                <a:schemeClr val="bg2">
                  <a:shade val="45000"/>
                  <a:satMod val="135000"/>
                </a:schemeClr>
                <a:prstClr val="white"/>
              </a:duotone>
              <a:extLst>
                <a:ext uri="{BEBA8EAE-BF5A-486C-A8C5-ECC9F3942E4B}">
                  <a14:imgProps xmlns:a14="http://schemas.microsoft.com/office/drawing/2010/main">
                    <a14:imgLayer r:embed="rId5"/>
                  </a14:imgProps>
                </a:ext>
              </a:extLst>
            </a:blip>
            <a:srcRect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r>
              <a:rPr lang="en-GB" sz="2400" b="1" i="1" dirty="0" smtClean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“These are the words of the Amen, the faithful and true 	witness, the ruler of God’s creation” </a:t>
            </a:r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(3:14b)</a:t>
            </a:r>
            <a:endParaRPr lang="en-GB" sz="2400" b="1" dirty="0">
              <a:ln>
                <a:solidFill>
                  <a:schemeClr val="tx1"/>
                </a:solidFill>
              </a:ln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455968" y="3630130"/>
            <a:ext cx="3395952" cy="523220"/>
          </a:xfrm>
          <a:prstGeom prst="rect">
            <a:avLst/>
          </a:prstGeom>
          <a:blipFill>
            <a:blip r:embed="rId6">
              <a:duotone>
                <a:schemeClr val="bg2">
                  <a:shade val="45000"/>
                  <a:satMod val="135000"/>
                </a:schemeClr>
                <a:prstClr val="white"/>
              </a:duotone>
            </a:blip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endParaRPr lang="en-GB" sz="28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472558" y="3203889"/>
            <a:ext cx="8182754" cy="1077218"/>
          </a:xfrm>
          <a:prstGeom prst="rect">
            <a:avLst/>
          </a:prstGeom>
          <a:blipFill>
            <a:blip r:embed="rId4">
              <a:duotone>
                <a:schemeClr val="bg2">
                  <a:shade val="45000"/>
                  <a:satMod val="135000"/>
                </a:schemeClr>
                <a:prstClr val="white"/>
              </a:duotone>
            </a:blip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pPr marL="457200" indent="263525">
              <a:buFont typeface="Arial" panose="020B0604020202020204" pitchFamily="34" charset="0"/>
              <a:buChar char="•"/>
            </a:pPr>
            <a:r>
              <a:rPr lang="en-GB" sz="3200" b="1" dirty="0" smtClean="0">
                <a:ln>
                  <a:solidFill>
                    <a:schemeClr val="tx1"/>
                  </a:solidFill>
                </a:ln>
                <a:effectLst>
                  <a:glow rad="1270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GB" sz="2400" b="1" dirty="0" smtClean="0">
                <a:ln>
                  <a:solidFill>
                    <a:schemeClr val="tx1"/>
                  </a:solidFill>
                </a:ln>
                <a:effectLst>
                  <a:glow rad="1270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“Amen”</a:t>
            </a:r>
          </a:p>
          <a:p>
            <a:pPr marL="803275" indent="-360363">
              <a:buFont typeface="Arial" panose="020B0604020202020204" pitchFamily="34" charset="0"/>
              <a:buChar char="•"/>
            </a:pPr>
            <a:r>
              <a:rPr lang="en-GB" sz="3200" b="1" dirty="0" smtClean="0">
                <a:ln>
                  <a:solidFill>
                    <a:schemeClr val="tx1"/>
                  </a:solidFill>
                </a:ln>
                <a:effectLst>
                  <a:glow rad="1270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faithful  and true witness</a:t>
            </a:r>
            <a:endParaRPr lang="en-GB" sz="3200" b="1" dirty="0">
              <a:ln>
                <a:solidFill>
                  <a:schemeClr val="tx1"/>
                </a:solidFill>
              </a:ln>
              <a:effectLst>
                <a:glow rad="127000">
                  <a:srgbClr val="FFFF00"/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4610296" y="4281107"/>
            <a:ext cx="4066720" cy="1457956"/>
          </a:xfrm>
          <a:prstGeom prst="roundRect">
            <a:avLst/>
          </a:prstGeom>
          <a:blipFill>
            <a:blip r:embed="rId6">
              <a:duotone>
                <a:schemeClr val="bg2">
                  <a:shade val="45000"/>
                  <a:satMod val="135000"/>
                </a:schemeClr>
                <a:prstClr val="white"/>
              </a:duotone>
            </a:blip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TextBox 8"/>
          <p:cNvSpPr txBox="1"/>
          <p:nvPr/>
        </p:nvSpPr>
        <p:spPr>
          <a:xfrm>
            <a:off x="4594693" y="4409920"/>
            <a:ext cx="397649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i="1" dirty="0" smtClean="0">
                <a:ln>
                  <a:solidFill>
                    <a:schemeClr val="accent1">
                      <a:shade val="50000"/>
                    </a:schemeClr>
                  </a:solidFill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John, to the seven churches …From Jesus </a:t>
            </a:r>
            <a:r>
              <a:rPr lang="en-GB" sz="2400" b="1" i="1" dirty="0">
                <a:ln>
                  <a:solidFill>
                    <a:schemeClr val="accent1">
                      <a:shade val="50000"/>
                    </a:schemeClr>
                  </a:solidFill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Christ, who is the faithful </a:t>
            </a:r>
            <a:r>
              <a:rPr lang="en-GB" sz="2400" b="1" i="1" dirty="0" smtClean="0">
                <a:ln>
                  <a:solidFill>
                    <a:schemeClr val="accent1">
                      <a:shade val="50000"/>
                    </a:schemeClr>
                  </a:solidFill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witness </a:t>
            </a:r>
            <a:r>
              <a:rPr lang="en-GB" sz="2400" b="1" dirty="0" smtClean="0">
                <a:ln>
                  <a:solidFill>
                    <a:schemeClr val="accent1">
                      <a:shade val="50000"/>
                    </a:schemeClr>
                  </a:solidFill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(1:5)</a:t>
            </a:r>
            <a:endParaRPr lang="en-GB" sz="2400" b="1" i="1" dirty="0">
              <a:ln>
                <a:solidFill>
                  <a:schemeClr val="accent1">
                    <a:shade val="50000"/>
                  </a:schemeClr>
                </a:solidFill>
              </a:ln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6582736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CrisscrossEtching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82820"/>
            <a:ext cx="9174406" cy="6940820"/>
          </a:xfrm>
          <a:prstGeom prst="rect">
            <a:avLst/>
          </a:prstGeom>
        </p:spPr>
      </p:pic>
      <p:sp>
        <p:nvSpPr>
          <p:cNvPr id="4" name="Title 3"/>
          <p:cNvSpPr>
            <a:spLocks noGrp="1"/>
          </p:cNvSpPr>
          <p:nvPr>
            <p:ph type="title"/>
          </p:nvPr>
        </p:nvSpPr>
        <p:spPr>
          <a:solidFill>
            <a:schemeClr val="bg2"/>
          </a:solidFill>
        </p:spPr>
        <p:txBody>
          <a:bodyPr>
            <a:normAutofit/>
          </a:bodyPr>
          <a:lstStyle/>
          <a:p>
            <a:r>
              <a:rPr lang="en-GB" sz="2800" b="1" dirty="0" smtClean="0">
                <a:ln>
                  <a:solidFill>
                    <a:schemeClr val="tx1"/>
                  </a:solidFill>
                </a:ln>
                <a:solidFill>
                  <a:srgbClr val="FFFF00"/>
                </a:solidFill>
                <a:effectLst>
                  <a:glow rad="63500">
                    <a:srgbClr val="00B05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Poor &amp; wretched</a:t>
            </a:r>
            <a:br>
              <a:rPr lang="en-GB" sz="2800" b="1" dirty="0" smtClean="0">
                <a:ln>
                  <a:solidFill>
                    <a:schemeClr val="tx1"/>
                  </a:solidFill>
                </a:ln>
                <a:solidFill>
                  <a:srgbClr val="FFFF00"/>
                </a:solidFill>
                <a:effectLst>
                  <a:glow rad="63500">
                    <a:srgbClr val="00B05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GB" sz="2800" b="1" dirty="0" smtClean="0">
                <a:ln>
                  <a:solidFill>
                    <a:schemeClr val="tx1"/>
                  </a:solidFill>
                </a:ln>
                <a:solidFill>
                  <a:srgbClr val="FFFF00"/>
                </a:solidFill>
                <a:effectLst>
                  <a:glow rad="63500">
                    <a:srgbClr val="00B05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Revelation 3:14-22</a:t>
            </a:r>
            <a:endParaRPr lang="en-GB" sz="2800" b="1" dirty="0">
              <a:ln>
                <a:solidFill>
                  <a:schemeClr val="tx1"/>
                </a:solidFill>
              </a:ln>
              <a:solidFill>
                <a:srgbClr val="FFFF00"/>
              </a:solidFill>
              <a:effectLst>
                <a:glow rad="63500">
                  <a:srgbClr val="00B050"/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48524" y="1367972"/>
            <a:ext cx="8227932" cy="954107"/>
          </a:xfrm>
          <a:prstGeom prst="rect">
            <a:avLst/>
          </a:prstGeom>
          <a:blipFill dpi="0" rotWithShape="1">
            <a:blip r:embed="rId4">
              <a:duotone>
                <a:schemeClr val="bg2">
                  <a:shade val="45000"/>
                  <a:satMod val="135000"/>
                </a:schemeClr>
                <a:prstClr val="white"/>
              </a:duotone>
              <a:extLst>
                <a:ext uri="{BEBA8EAE-BF5A-486C-A8C5-ECC9F3942E4B}">
                  <a14:imgProps xmlns:a14="http://schemas.microsoft.com/office/drawing/2010/main">
                    <a14:imgLayer r:embed="rId5"/>
                  </a14:imgProps>
                </a:ext>
              </a:extLst>
            </a:blip>
            <a:srcRect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glow rad="762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1.1 </a:t>
            </a:r>
            <a:r>
              <a:rPr lang="en-GB" sz="2400" b="1" i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glow rad="762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 the angel of the church at Laodicea</a:t>
            </a:r>
          </a:p>
          <a:p>
            <a:r>
              <a:rPr lang="en-GB" sz="32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glow rad="762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1.2 The description of the speaker</a:t>
            </a:r>
            <a:endParaRPr lang="en-GB" sz="3200" b="1" dirty="0">
              <a:ln>
                <a:solidFill>
                  <a:schemeClr val="tx1"/>
                </a:solidFill>
              </a:ln>
              <a:solidFill>
                <a:srgbClr val="0070C0"/>
              </a:solidFill>
              <a:effectLst>
                <a:glow rad="76200">
                  <a:schemeClr val="bg1"/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67428" y="2322079"/>
            <a:ext cx="8209028" cy="830997"/>
          </a:xfrm>
          <a:prstGeom prst="rect">
            <a:avLst/>
          </a:prstGeom>
          <a:blipFill dpi="0" rotWithShape="1">
            <a:blip r:embed="rId4">
              <a:duotone>
                <a:schemeClr val="bg2">
                  <a:shade val="45000"/>
                  <a:satMod val="135000"/>
                </a:schemeClr>
                <a:prstClr val="white"/>
              </a:duotone>
              <a:extLst>
                <a:ext uri="{BEBA8EAE-BF5A-486C-A8C5-ECC9F3942E4B}">
                  <a14:imgProps xmlns:a14="http://schemas.microsoft.com/office/drawing/2010/main">
                    <a14:imgLayer r:embed="rId5"/>
                  </a14:imgProps>
                </a:ext>
              </a:extLst>
            </a:blip>
            <a:srcRect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r>
              <a:rPr lang="en-GB" sz="2400" b="1" i="1" dirty="0" smtClean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“These are the words of the Amen, the faithful and true 	witness, the ruler of God’s creation” </a:t>
            </a:r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(3:14b)</a:t>
            </a:r>
            <a:endParaRPr lang="en-GB" sz="2400" b="1" dirty="0">
              <a:ln>
                <a:solidFill>
                  <a:schemeClr val="tx1"/>
                </a:solidFill>
              </a:ln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455968" y="3630130"/>
            <a:ext cx="3395952" cy="523220"/>
          </a:xfrm>
          <a:prstGeom prst="rect">
            <a:avLst/>
          </a:prstGeom>
          <a:blipFill>
            <a:blip r:embed="rId6">
              <a:duotone>
                <a:schemeClr val="bg2">
                  <a:shade val="45000"/>
                  <a:satMod val="135000"/>
                </a:schemeClr>
                <a:prstClr val="white"/>
              </a:duotone>
            </a:blip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endParaRPr lang="en-GB" sz="28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455965" y="3135131"/>
            <a:ext cx="8220491" cy="1384995"/>
          </a:xfrm>
          <a:prstGeom prst="rect">
            <a:avLst/>
          </a:prstGeom>
          <a:blipFill>
            <a:blip r:embed="rId4">
              <a:duotone>
                <a:schemeClr val="bg2">
                  <a:shade val="45000"/>
                  <a:satMod val="135000"/>
                </a:schemeClr>
                <a:prstClr val="white"/>
              </a:duotone>
            </a:blip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pPr marL="457200" indent="263525">
              <a:buFont typeface="Arial" panose="020B0604020202020204" pitchFamily="34" charset="0"/>
              <a:buChar char="•"/>
            </a:pPr>
            <a:r>
              <a:rPr lang="en-GB" sz="3200" b="1" dirty="0" smtClean="0">
                <a:ln>
                  <a:solidFill>
                    <a:schemeClr val="tx1"/>
                  </a:solidFill>
                </a:ln>
                <a:effectLst>
                  <a:glow rad="1270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GB" sz="2400" b="1" dirty="0" smtClean="0">
                <a:ln>
                  <a:solidFill>
                    <a:schemeClr val="tx1"/>
                  </a:solidFill>
                </a:ln>
                <a:effectLst>
                  <a:glow rad="1270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“Amen”</a:t>
            </a:r>
          </a:p>
          <a:p>
            <a:pPr marL="803275" indent="-360363">
              <a:buFont typeface="Arial" panose="020B0604020202020204" pitchFamily="34" charset="0"/>
              <a:buChar char="•"/>
            </a:pPr>
            <a:r>
              <a:rPr lang="en-GB" sz="2400" b="1" dirty="0" smtClean="0">
                <a:ln>
                  <a:solidFill>
                    <a:schemeClr val="tx1"/>
                  </a:solidFill>
                </a:ln>
                <a:effectLst>
                  <a:glow rad="1270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faithful  and true witness</a:t>
            </a:r>
          </a:p>
          <a:p>
            <a:pPr marL="803275" indent="-360363">
              <a:buFont typeface="Arial" panose="020B0604020202020204" pitchFamily="34" charset="0"/>
              <a:buChar char="•"/>
            </a:pPr>
            <a:r>
              <a:rPr lang="en-GB" sz="2800" b="1" dirty="0" smtClean="0">
                <a:ln>
                  <a:solidFill>
                    <a:schemeClr val="tx1"/>
                  </a:solidFill>
                </a:ln>
                <a:effectLst>
                  <a:glow rad="1270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ruler (beginning) of God’s creation</a:t>
            </a:r>
            <a:endParaRPr lang="en-GB" sz="3200" b="1" dirty="0">
              <a:ln>
                <a:solidFill>
                  <a:schemeClr val="tx1"/>
                </a:solidFill>
              </a:ln>
              <a:effectLst>
                <a:glow rad="127000">
                  <a:srgbClr val="FFFF00"/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48524" y="4520126"/>
            <a:ext cx="8227932" cy="2246769"/>
          </a:xfrm>
          <a:prstGeom prst="rect">
            <a:avLst/>
          </a:prstGeom>
          <a:blipFill>
            <a:blip r:embed="rId6">
              <a:duotone>
                <a:schemeClr val="bg2">
                  <a:shade val="45000"/>
                  <a:satMod val="135000"/>
                </a:schemeClr>
                <a:prstClr val="white"/>
              </a:duotone>
            </a:blip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r>
              <a:rPr lang="en-GB" sz="2000" b="1" i="1" dirty="0" smtClean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glow rad="635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</a:t>
            </a:r>
            <a:r>
              <a:rPr lang="en-GB" sz="2000" b="1" i="1" dirty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glow rad="635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Son is the image of the invisible God, the firstborn over all creation. </a:t>
            </a:r>
            <a:r>
              <a:rPr lang="en-GB" sz="2000" b="1" i="1" dirty="0" smtClean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glow rad="635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For </a:t>
            </a:r>
            <a:r>
              <a:rPr lang="en-GB" sz="2000" b="1" i="1" dirty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glow rad="635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 him all things were created: things in heaven and on earth, visible and invisible, whether thrones or powers or rulers or authorities; all things have been created through him and for him. </a:t>
            </a:r>
            <a:r>
              <a:rPr lang="en-GB" sz="2000" b="1" i="1" dirty="0" smtClean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glow rad="635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 </a:t>
            </a:r>
            <a:r>
              <a:rPr lang="en-GB" sz="2000" b="1" i="1" dirty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glow rad="635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is before all things, and in him all things hold together. </a:t>
            </a:r>
            <a:r>
              <a:rPr lang="en-GB" sz="2000" b="1" i="1" dirty="0" smtClean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glow rad="635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And </a:t>
            </a:r>
            <a:r>
              <a:rPr lang="en-GB" sz="2000" b="1" i="1" dirty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glow rad="635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 is the head of the body, the church; he is the beginning and the firstborn from among the dead, so that in everything he might have the supremacy. </a:t>
            </a:r>
            <a:r>
              <a:rPr lang="en-GB" sz="2000" b="1" dirty="0" smtClean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glow rad="635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(Colossians 1:15-18)</a:t>
            </a:r>
            <a:endParaRPr lang="en-GB" sz="2000" b="1" i="1" dirty="0">
              <a:ln>
                <a:solidFill>
                  <a:schemeClr val="tx1"/>
                </a:solidFill>
              </a:ln>
              <a:solidFill>
                <a:srgbClr val="FF0000"/>
              </a:solidFill>
              <a:effectLst>
                <a:glow rad="63500">
                  <a:srgbClr val="FFFF00"/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8662577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CrisscrossEtching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82820"/>
            <a:ext cx="9174406" cy="6940820"/>
          </a:xfrm>
          <a:prstGeom prst="rect">
            <a:avLst/>
          </a:prstGeom>
        </p:spPr>
      </p:pic>
      <p:sp>
        <p:nvSpPr>
          <p:cNvPr id="4" name="Title 3"/>
          <p:cNvSpPr>
            <a:spLocks noGrp="1"/>
          </p:cNvSpPr>
          <p:nvPr>
            <p:ph type="title"/>
          </p:nvPr>
        </p:nvSpPr>
        <p:spPr>
          <a:solidFill>
            <a:schemeClr val="bg2"/>
          </a:solidFill>
        </p:spPr>
        <p:txBody>
          <a:bodyPr>
            <a:normAutofit/>
          </a:bodyPr>
          <a:lstStyle/>
          <a:p>
            <a:r>
              <a:rPr lang="en-GB" sz="2800" b="1" dirty="0" smtClean="0">
                <a:ln>
                  <a:solidFill>
                    <a:schemeClr val="tx1"/>
                  </a:solidFill>
                </a:ln>
                <a:solidFill>
                  <a:srgbClr val="FFFF00"/>
                </a:solidFill>
                <a:effectLst>
                  <a:glow rad="63500">
                    <a:srgbClr val="00B05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Poor &amp; wretched</a:t>
            </a:r>
            <a:br>
              <a:rPr lang="en-GB" sz="2800" b="1" dirty="0" smtClean="0">
                <a:ln>
                  <a:solidFill>
                    <a:schemeClr val="tx1"/>
                  </a:solidFill>
                </a:ln>
                <a:solidFill>
                  <a:srgbClr val="FFFF00"/>
                </a:solidFill>
                <a:effectLst>
                  <a:glow rad="63500">
                    <a:srgbClr val="00B05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GB" sz="2800" b="1" dirty="0" smtClean="0">
                <a:ln>
                  <a:solidFill>
                    <a:schemeClr val="tx1"/>
                  </a:solidFill>
                </a:ln>
                <a:solidFill>
                  <a:srgbClr val="FFFF00"/>
                </a:solidFill>
                <a:effectLst>
                  <a:glow rad="63500">
                    <a:srgbClr val="00B05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Revelation 3:14-22</a:t>
            </a:r>
            <a:endParaRPr lang="en-GB" sz="2800" b="1" dirty="0">
              <a:ln>
                <a:solidFill>
                  <a:schemeClr val="tx1"/>
                </a:solidFill>
              </a:ln>
              <a:solidFill>
                <a:srgbClr val="FFFF00"/>
              </a:solidFill>
              <a:effectLst>
                <a:glow rad="63500">
                  <a:srgbClr val="00B050"/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48524" y="1367972"/>
            <a:ext cx="8227932" cy="1323439"/>
          </a:xfrm>
          <a:prstGeom prst="rect">
            <a:avLst/>
          </a:prstGeom>
          <a:blipFill dpi="0" rotWithShape="1">
            <a:blip r:embed="rId4">
              <a:duotone>
                <a:schemeClr val="bg2">
                  <a:shade val="45000"/>
                  <a:satMod val="135000"/>
                </a:schemeClr>
                <a:prstClr val="white"/>
              </a:duotone>
              <a:extLst>
                <a:ext uri="{BEBA8EAE-BF5A-486C-A8C5-ECC9F3942E4B}">
                  <a14:imgProps xmlns:a14="http://schemas.microsoft.com/office/drawing/2010/main">
                    <a14:imgLayer r:embed="rId5"/>
                  </a14:imgProps>
                </a:ext>
              </a:extLst>
            </a:blip>
            <a:srcRect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glow rad="762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1.1 </a:t>
            </a:r>
            <a:r>
              <a:rPr lang="en-GB" sz="2400" b="1" i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glow rad="762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 the angel of the church at Laodicea</a:t>
            </a:r>
          </a:p>
          <a:p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glow rad="762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1.2 The description of the speaker</a:t>
            </a:r>
          </a:p>
          <a:p>
            <a:r>
              <a:rPr lang="en-GB" sz="32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glow rad="762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1.3 The Prophetic message – </a:t>
            </a:r>
            <a:r>
              <a:rPr lang="en-GB" sz="3200" b="1" i="1" dirty="0" smtClean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glow rad="762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“I know…”</a:t>
            </a:r>
            <a:endParaRPr lang="en-GB" sz="3200" dirty="0">
              <a:ln>
                <a:solidFill>
                  <a:schemeClr val="tx1"/>
                </a:solidFill>
              </a:ln>
              <a:solidFill>
                <a:srgbClr val="A7B218"/>
              </a:solidFill>
              <a:effectLst>
                <a:glow rad="76200">
                  <a:srgbClr val="FFFF00"/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48524" y="2691411"/>
            <a:ext cx="8227932" cy="3108543"/>
          </a:xfrm>
          <a:prstGeom prst="rect">
            <a:avLst/>
          </a:prstGeom>
          <a:blipFill>
            <a:blip r:embed="rId6">
              <a:duotone>
                <a:schemeClr val="bg2">
                  <a:shade val="45000"/>
                  <a:satMod val="135000"/>
                </a:schemeClr>
                <a:prstClr val="white"/>
              </a:duotone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colorTemperature colorTemp="3750"/>
                      </a14:imgEffect>
                      <a14:imgEffect>
                        <a14:saturation sat="85000"/>
                      </a14:imgEffect>
                    </a14:imgLayer>
                  </a14:imgProps>
                </a:ext>
              </a:extLst>
            </a:blip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r>
              <a:rPr lang="en-GB" sz="2800" b="1" i="1" dirty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glow rad="1270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 know your deeds, that you are neither cold nor hot. I wish you were either one or the other! </a:t>
            </a:r>
            <a:r>
              <a:rPr lang="en-GB" sz="2800" b="1" i="1" baseline="30000" dirty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glow rad="1270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</a:t>
            </a:r>
            <a:r>
              <a:rPr lang="en-GB" sz="2800" b="1" i="1" dirty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glow rad="1270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So, because you are lukewarm—neither hot nor cold—I am about to spit you out of my mouth. </a:t>
            </a:r>
            <a:r>
              <a:rPr lang="en-GB" sz="2800" b="1" i="1" dirty="0" smtClean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glow rad="1270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GB" sz="2800" b="1" baseline="30000" dirty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glow rad="1270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</a:t>
            </a:r>
            <a:r>
              <a:rPr lang="en-GB" sz="2800" b="1" i="1" dirty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glow rad="1270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 say, ‘I am rich; I have acquired wealth and do not need a thing.’ But you do not realize that you are wretched, pitiful, poor, blind and </a:t>
            </a:r>
            <a:r>
              <a:rPr lang="en-GB" sz="2800" b="1" i="1" dirty="0" smtClean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glow rad="1270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naked  </a:t>
            </a:r>
            <a:r>
              <a:rPr lang="en-GB" sz="2800" b="1" dirty="0" smtClean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glow rad="1270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(3:15-17).</a:t>
            </a:r>
            <a:endParaRPr lang="en-GB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9914533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CrisscrossEtching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82820"/>
            <a:ext cx="9174406" cy="6940820"/>
          </a:xfrm>
          <a:prstGeom prst="rect">
            <a:avLst/>
          </a:prstGeom>
        </p:spPr>
      </p:pic>
      <p:sp>
        <p:nvSpPr>
          <p:cNvPr id="4" name="Title 3"/>
          <p:cNvSpPr>
            <a:spLocks noGrp="1"/>
          </p:cNvSpPr>
          <p:nvPr>
            <p:ph type="title"/>
          </p:nvPr>
        </p:nvSpPr>
        <p:spPr>
          <a:solidFill>
            <a:schemeClr val="bg2"/>
          </a:solidFill>
        </p:spPr>
        <p:txBody>
          <a:bodyPr>
            <a:normAutofit/>
          </a:bodyPr>
          <a:lstStyle/>
          <a:p>
            <a:r>
              <a:rPr lang="en-GB" sz="2800" b="1" dirty="0" smtClean="0">
                <a:ln>
                  <a:solidFill>
                    <a:schemeClr val="tx1"/>
                  </a:solidFill>
                </a:ln>
                <a:solidFill>
                  <a:srgbClr val="FFFF00"/>
                </a:solidFill>
                <a:effectLst>
                  <a:glow rad="63500">
                    <a:srgbClr val="00B05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Poor &amp; wretched</a:t>
            </a:r>
            <a:br>
              <a:rPr lang="en-GB" sz="2800" b="1" dirty="0" smtClean="0">
                <a:ln>
                  <a:solidFill>
                    <a:schemeClr val="tx1"/>
                  </a:solidFill>
                </a:ln>
                <a:solidFill>
                  <a:srgbClr val="FFFF00"/>
                </a:solidFill>
                <a:effectLst>
                  <a:glow rad="63500">
                    <a:srgbClr val="00B05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GB" sz="2800" b="1" dirty="0" smtClean="0">
                <a:ln>
                  <a:solidFill>
                    <a:schemeClr val="tx1"/>
                  </a:solidFill>
                </a:ln>
                <a:solidFill>
                  <a:srgbClr val="FFFF00"/>
                </a:solidFill>
                <a:effectLst>
                  <a:glow rad="63500">
                    <a:srgbClr val="00B05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Revelation 3:14-22</a:t>
            </a:r>
            <a:endParaRPr lang="en-GB" sz="2800" b="1" dirty="0">
              <a:ln>
                <a:solidFill>
                  <a:schemeClr val="tx1"/>
                </a:solidFill>
              </a:ln>
              <a:solidFill>
                <a:srgbClr val="FFFF00"/>
              </a:solidFill>
              <a:effectLst>
                <a:glow rad="63500">
                  <a:srgbClr val="00B050"/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48524" y="1367972"/>
            <a:ext cx="8227932" cy="1323439"/>
          </a:xfrm>
          <a:prstGeom prst="rect">
            <a:avLst/>
          </a:prstGeom>
          <a:blipFill dpi="0" rotWithShape="1">
            <a:blip r:embed="rId4">
              <a:duotone>
                <a:schemeClr val="bg2">
                  <a:shade val="45000"/>
                  <a:satMod val="135000"/>
                </a:schemeClr>
                <a:prstClr val="white"/>
              </a:duotone>
              <a:extLst>
                <a:ext uri="{BEBA8EAE-BF5A-486C-A8C5-ECC9F3942E4B}">
                  <a14:imgProps xmlns:a14="http://schemas.microsoft.com/office/drawing/2010/main">
                    <a14:imgLayer r:embed="rId5"/>
                  </a14:imgProps>
                </a:ext>
              </a:extLst>
            </a:blip>
            <a:srcRect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glow rad="762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1.1 </a:t>
            </a:r>
            <a:r>
              <a:rPr lang="en-GB" sz="2400" b="1" i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glow rad="762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 the angel of the church at Laodicea</a:t>
            </a:r>
          </a:p>
          <a:p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glow rad="762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1.2 The description of the speaker</a:t>
            </a:r>
          </a:p>
          <a:p>
            <a:r>
              <a:rPr lang="en-GB" sz="32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glow rad="762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1.3 The Prophetic message – </a:t>
            </a:r>
            <a:r>
              <a:rPr lang="en-GB" sz="3200" b="1" i="1" dirty="0" smtClean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glow rad="762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“I know…”</a:t>
            </a:r>
            <a:endParaRPr lang="en-GB" sz="3200" dirty="0">
              <a:ln>
                <a:solidFill>
                  <a:schemeClr val="tx1"/>
                </a:solidFill>
              </a:ln>
              <a:solidFill>
                <a:srgbClr val="A7B218"/>
              </a:solidFill>
              <a:effectLst>
                <a:glow rad="76200">
                  <a:srgbClr val="FFFF00"/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48524" y="2691411"/>
            <a:ext cx="8227932" cy="1384995"/>
          </a:xfrm>
          <a:prstGeom prst="rect">
            <a:avLst/>
          </a:prstGeom>
          <a:blipFill>
            <a:blip r:embed="rId6">
              <a:duotone>
                <a:schemeClr val="bg2">
                  <a:shade val="45000"/>
                  <a:satMod val="135000"/>
                </a:schemeClr>
                <a:prstClr val="white"/>
              </a:duotone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colorTemperature colorTemp="3750"/>
                      </a14:imgEffect>
                      <a14:imgEffect>
                        <a14:saturation sat="85000"/>
                      </a14:imgEffect>
                    </a14:imgLayer>
                  </a14:imgProps>
                </a:ext>
              </a:extLst>
            </a:blip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pPr marL="895350" indent="-266700">
              <a:buFont typeface="Arial" panose="020B0604020202020204" pitchFamily="34" charset="0"/>
              <a:buChar char="•"/>
            </a:pPr>
            <a:r>
              <a:rPr lang="en-GB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GB" sz="2800" b="1" dirty="0" smtClean="0">
                <a:ln>
                  <a:solidFill>
                    <a:schemeClr val="tx1"/>
                  </a:solidFill>
                </a:ln>
                <a:solidFill>
                  <a:srgbClr val="002060"/>
                </a:solidFill>
                <a:effectLst>
                  <a:glow rad="1270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 commendation ! – Jesus saw everything that was going on. In the other churches he saw positive aspects – here…NOTHING!</a:t>
            </a:r>
            <a:endParaRPr lang="en-GB" sz="2800" b="1" dirty="0">
              <a:ln>
                <a:solidFill>
                  <a:schemeClr val="tx1"/>
                </a:solidFill>
              </a:ln>
              <a:effectLst>
                <a:glow rad="127000">
                  <a:schemeClr val="bg1"/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8315780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CrisscrossEtching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82820"/>
            <a:ext cx="9174406" cy="6940820"/>
          </a:xfrm>
          <a:prstGeom prst="rect">
            <a:avLst/>
          </a:prstGeom>
        </p:spPr>
      </p:pic>
      <p:sp>
        <p:nvSpPr>
          <p:cNvPr id="4" name="Title 3"/>
          <p:cNvSpPr>
            <a:spLocks noGrp="1"/>
          </p:cNvSpPr>
          <p:nvPr>
            <p:ph type="title"/>
          </p:nvPr>
        </p:nvSpPr>
        <p:spPr>
          <a:solidFill>
            <a:schemeClr val="bg2"/>
          </a:solidFill>
        </p:spPr>
        <p:txBody>
          <a:bodyPr>
            <a:normAutofit/>
          </a:bodyPr>
          <a:lstStyle/>
          <a:p>
            <a:r>
              <a:rPr lang="en-GB" sz="2800" b="1" dirty="0" smtClean="0">
                <a:ln>
                  <a:solidFill>
                    <a:schemeClr val="tx1"/>
                  </a:solidFill>
                </a:ln>
                <a:solidFill>
                  <a:srgbClr val="FFFF00"/>
                </a:solidFill>
                <a:effectLst>
                  <a:glow rad="63500">
                    <a:srgbClr val="00B05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Poor &amp; wretched</a:t>
            </a:r>
            <a:br>
              <a:rPr lang="en-GB" sz="2800" b="1" dirty="0" smtClean="0">
                <a:ln>
                  <a:solidFill>
                    <a:schemeClr val="tx1"/>
                  </a:solidFill>
                </a:ln>
                <a:solidFill>
                  <a:srgbClr val="FFFF00"/>
                </a:solidFill>
                <a:effectLst>
                  <a:glow rad="63500">
                    <a:srgbClr val="00B05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GB" sz="2800" b="1" dirty="0" smtClean="0">
                <a:ln>
                  <a:solidFill>
                    <a:schemeClr val="tx1"/>
                  </a:solidFill>
                </a:ln>
                <a:solidFill>
                  <a:srgbClr val="FFFF00"/>
                </a:solidFill>
                <a:effectLst>
                  <a:glow rad="63500">
                    <a:srgbClr val="00B05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Revelation 3:14-22</a:t>
            </a:r>
            <a:endParaRPr lang="en-GB" sz="2800" b="1" dirty="0">
              <a:ln>
                <a:solidFill>
                  <a:schemeClr val="tx1"/>
                </a:solidFill>
              </a:ln>
              <a:solidFill>
                <a:srgbClr val="FFFF00"/>
              </a:solidFill>
              <a:effectLst>
                <a:glow rad="63500">
                  <a:srgbClr val="00B050"/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48524" y="1367972"/>
            <a:ext cx="8227932" cy="1323439"/>
          </a:xfrm>
          <a:prstGeom prst="rect">
            <a:avLst/>
          </a:prstGeom>
          <a:blipFill dpi="0" rotWithShape="1">
            <a:blip r:embed="rId4">
              <a:duotone>
                <a:schemeClr val="bg2">
                  <a:shade val="45000"/>
                  <a:satMod val="135000"/>
                </a:schemeClr>
                <a:prstClr val="white"/>
              </a:duotone>
              <a:extLst>
                <a:ext uri="{BEBA8EAE-BF5A-486C-A8C5-ECC9F3942E4B}">
                  <a14:imgProps xmlns:a14="http://schemas.microsoft.com/office/drawing/2010/main">
                    <a14:imgLayer r:embed="rId5"/>
                  </a14:imgProps>
                </a:ext>
              </a:extLst>
            </a:blip>
            <a:srcRect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glow rad="762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1.1 </a:t>
            </a:r>
            <a:r>
              <a:rPr lang="en-GB" sz="2400" b="1" i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glow rad="762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 the angel of the church at Laodicea</a:t>
            </a:r>
          </a:p>
          <a:p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glow rad="762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1.2 The description of the speaker</a:t>
            </a:r>
          </a:p>
          <a:p>
            <a:r>
              <a:rPr lang="en-GB" sz="32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glow rad="762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1.3 The Prophetic message – </a:t>
            </a:r>
            <a:r>
              <a:rPr lang="en-GB" sz="3200" b="1" i="1" dirty="0" smtClean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glow rad="762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“I know…”</a:t>
            </a:r>
            <a:endParaRPr lang="en-GB" sz="3200" dirty="0">
              <a:ln>
                <a:solidFill>
                  <a:schemeClr val="tx1"/>
                </a:solidFill>
              </a:ln>
              <a:solidFill>
                <a:srgbClr val="A7B218"/>
              </a:solidFill>
              <a:effectLst>
                <a:glow rad="76200">
                  <a:srgbClr val="FFFF00"/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48524" y="2691411"/>
            <a:ext cx="8227932" cy="1815882"/>
          </a:xfrm>
          <a:prstGeom prst="rect">
            <a:avLst/>
          </a:prstGeom>
          <a:blipFill>
            <a:blip r:embed="rId6">
              <a:duotone>
                <a:schemeClr val="bg2">
                  <a:shade val="45000"/>
                  <a:satMod val="135000"/>
                </a:schemeClr>
                <a:prstClr val="white"/>
              </a:duotone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colorTemperature colorTemp="3750"/>
                      </a14:imgEffect>
                      <a14:imgEffect>
                        <a14:saturation sat="85000"/>
                      </a14:imgEffect>
                    </a14:imgLayer>
                  </a14:imgProps>
                </a:ext>
              </a:extLst>
            </a:blip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pPr marL="895350" indent="-266700">
              <a:buFont typeface="Arial" panose="020B0604020202020204" pitchFamily="34" charset="0"/>
              <a:buChar char="•"/>
            </a:pPr>
            <a:r>
              <a:rPr lang="en-GB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GB" sz="2800" b="1" dirty="0" smtClean="0">
                <a:ln>
                  <a:solidFill>
                    <a:schemeClr val="tx1"/>
                  </a:solidFill>
                </a:ln>
                <a:solidFill>
                  <a:srgbClr val="002060"/>
                </a:solidFill>
                <a:effectLst>
                  <a:glow rad="1270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 commendation ! – Jesus saw everything that was going on. In the other churches he saw positive aspects – here…NOTHING!</a:t>
            </a:r>
          </a:p>
          <a:p>
            <a:pPr marL="895350" indent="-266700">
              <a:buFont typeface="Arial" panose="020B0604020202020204" pitchFamily="34" charset="0"/>
              <a:buChar char="•"/>
            </a:pPr>
            <a:r>
              <a:rPr lang="en-GB" sz="2800" b="1" dirty="0" smtClean="0">
                <a:ln>
                  <a:solidFill>
                    <a:schemeClr val="tx1"/>
                  </a:solidFill>
                </a:ln>
                <a:solidFill>
                  <a:srgbClr val="002060"/>
                </a:solidFill>
                <a:effectLst>
                  <a:glow rad="1270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Neither hot nor cold! – sickening!</a:t>
            </a:r>
            <a:endParaRPr lang="en-GB" sz="2800" b="1" dirty="0">
              <a:ln>
                <a:solidFill>
                  <a:schemeClr val="tx1"/>
                </a:solidFill>
              </a:ln>
              <a:effectLst>
                <a:glow rad="127000">
                  <a:schemeClr val="bg1"/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43017" y="4502705"/>
            <a:ext cx="2833439" cy="21223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49891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CrisscrossEtching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82820"/>
            <a:ext cx="9174406" cy="6940820"/>
          </a:xfrm>
          <a:prstGeom prst="rect">
            <a:avLst/>
          </a:prstGeom>
        </p:spPr>
      </p:pic>
      <p:sp>
        <p:nvSpPr>
          <p:cNvPr id="4" name="Title 3"/>
          <p:cNvSpPr>
            <a:spLocks noGrp="1"/>
          </p:cNvSpPr>
          <p:nvPr>
            <p:ph type="title"/>
          </p:nvPr>
        </p:nvSpPr>
        <p:spPr>
          <a:solidFill>
            <a:schemeClr val="bg2"/>
          </a:solidFill>
        </p:spPr>
        <p:txBody>
          <a:bodyPr>
            <a:normAutofit/>
          </a:bodyPr>
          <a:lstStyle/>
          <a:p>
            <a:r>
              <a:rPr lang="en-GB" sz="2800" b="1" dirty="0" smtClean="0">
                <a:ln>
                  <a:solidFill>
                    <a:schemeClr val="tx1"/>
                  </a:solidFill>
                </a:ln>
                <a:solidFill>
                  <a:srgbClr val="FFFF00"/>
                </a:solidFill>
                <a:effectLst>
                  <a:glow rad="63500">
                    <a:srgbClr val="00B05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Poor &amp; wretched</a:t>
            </a:r>
            <a:br>
              <a:rPr lang="en-GB" sz="2800" b="1" dirty="0" smtClean="0">
                <a:ln>
                  <a:solidFill>
                    <a:schemeClr val="tx1"/>
                  </a:solidFill>
                </a:ln>
                <a:solidFill>
                  <a:srgbClr val="FFFF00"/>
                </a:solidFill>
                <a:effectLst>
                  <a:glow rad="63500">
                    <a:srgbClr val="00B05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GB" sz="2800" b="1" dirty="0" smtClean="0">
                <a:ln>
                  <a:solidFill>
                    <a:schemeClr val="tx1"/>
                  </a:solidFill>
                </a:ln>
                <a:solidFill>
                  <a:srgbClr val="FFFF00"/>
                </a:solidFill>
                <a:effectLst>
                  <a:glow rad="63500">
                    <a:srgbClr val="00B05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Revelation 3:14-22</a:t>
            </a:r>
            <a:endParaRPr lang="en-GB" sz="2800" b="1" dirty="0">
              <a:ln>
                <a:solidFill>
                  <a:schemeClr val="tx1"/>
                </a:solidFill>
              </a:ln>
              <a:solidFill>
                <a:srgbClr val="FFFF00"/>
              </a:solidFill>
              <a:effectLst>
                <a:glow rad="63500">
                  <a:srgbClr val="00B050"/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48524" y="1367972"/>
            <a:ext cx="8227932" cy="1323439"/>
          </a:xfrm>
          <a:prstGeom prst="rect">
            <a:avLst/>
          </a:prstGeom>
          <a:blipFill dpi="0" rotWithShape="1">
            <a:blip r:embed="rId4">
              <a:duotone>
                <a:schemeClr val="bg2">
                  <a:shade val="45000"/>
                  <a:satMod val="135000"/>
                </a:schemeClr>
                <a:prstClr val="white"/>
              </a:duotone>
              <a:extLst>
                <a:ext uri="{BEBA8EAE-BF5A-486C-A8C5-ECC9F3942E4B}">
                  <a14:imgProps xmlns:a14="http://schemas.microsoft.com/office/drawing/2010/main">
                    <a14:imgLayer r:embed="rId5"/>
                  </a14:imgProps>
                </a:ext>
              </a:extLst>
            </a:blip>
            <a:srcRect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glow rad="762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1.1 </a:t>
            </a:r>
            <a:r>
              <a:rPr lang="en-GB" sz="2400" b="1" i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glow rad="762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 the angel of the church at Laodicea</a:t>
            </a:r>
          </a:p>
          <a:p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glow rad="762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1.2 The description of the speaker</a:t>
            </a:r>
          </a:p>
          <a:p>
            <a:r>
              <a:rPr lang="en-GB" sz="32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glow rad="762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1.3 The Prophetic message – </a:t>
            </a:r>
            <a:r>
              <a:rPr lang="en-GB" sz="3200" b="1" i="1" dirty="0" smtClean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glow rad="762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“I know…”</a:t>
            </a:r>
            <a:endParaRPr lang="en-GB" sz="3200" dirty="0">
              <a:ln>
                <a:solidFill>
                  <a:schemeClr val="tx1"/>
                </a:solidFill>
              </a:ln>
              <a:solidFill>
                <a:srgbClr val="A7B218"/>
              </a:solidFill>
              <a:effectLst>
                <a:glow rad="76200">
                  <a:srgbClr val="FFFF00"/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48524" y="2691411"/>
            <a:ext cx="8227932" cy="892552"/>
          </a:xfrm>
          <a:prstGeom prst="rect">
            <a:avLst/>
          </a:prstGeom>
          <a:blipFill>
            <a:blip r:embed="rId6">
              <a:duotone>
                <a:schemeClr val="bg2">
                  <a:shade val="45000"/>
                  <a:satMod val="135000"/>
                </a:schemeClr>
                <a:prstClr val="white"/>
              </a:duotone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colorTemperature colorTemp="3750"/>
                      </a14:imgEffect>
                      <a14:imgEffect>
                        <a14:saturation sat="85000"/>
                      </a14:imgEffect>
                    </a14:imgLayer>
                  </a14:imgProps>
                </a:ext>
              </a:extLst>
            </a:blip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pPr marL="895350" indent="-266700">
              <a:buFont typeface="Arial" panose="020B0604020202020204" pitchFamily="34" charset="0"/>
              <a:buChar char="•"/>
            </a:pPr>
            <a:r>
              <a:rPr lang="en-GB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rgbClr val="002060"/>
                </a:solidFill>
                <a:effectLst>
                  <a:glow rad="1270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 commendation ! </a:t>
            </a:r>
          </a:p>
          <a:p>
            <a:pPr marL="895350" indent="-266700">
              <a:buFont typeface="Arial" panose="020B0604020202020204" pitchFamily="34" charset="0"/>
              <a:buChar char="•"/>
            </a:pPr>
            <a:r>
              <a:rPr lang="en-GB" sz="2800" b="1" dirty="0" smtClean="0">
                <a:ln>
                  <a:solidFill>
                    <a:schemeClr val="tx1"/>
                  </a:solidFill>
                </a:ln>
                <a:solidFill>
                  <a:srgbClr val="002060"/>
                </a:solidFill>
                <a:effectLst>
                  <a:glow rad="1270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Invitation and reprimand</a:t>
            </a:r>
            <a:endParaRPr lang="en-GB" sz="2800" b="1" dirty="0">
              <a:ln>
                <a:solidFill>
                  <a:schemeClr val="tx1"/>
                </a:solidFill>
              </a:ln>
              <a:effectLst>
                <a:glow rad="127000">
                  <a:schemeClr val="bg1"/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47556" y="4538070"/>
            <a:ext cx="2628900" cy="1524000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448524" y="3583963"/>
            <a:ext cx="8227932" cy="954107"/>
          </a:xfrm>
          <a:prstGeom prst="rect">
            <a:avLst/>
          </a:prstGeom>
          <a:blipFill>
            <a:blip r:embed="rId6">
              <a:duotone>
                <a:schemeClr val="bg2">
                  <a:shade val="45000"/>
                  <a:satMod val="135000"/>
                </a:schemeClr>
                <a:prstClr val="white"/>
              </a:duotone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colorTemperature colorTemp="3750"/>
                      </a14:imgEffect>
                      <a14:imgEffect>
                        <a14:saturation sat="85000"/>
                      </a14:imgEffect>
                    </a14:imgLayer>
                  </a14:imgProps>
                </a:ext>
              </a:extLst>
            </a:blip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pPr marL="1257300" indent="-361950">
              <a:buFont typeface="Wingdings" panose="05000000000000000000" pitchFamily="2" charset="2"/>
              <a:buChar char="Ø"/>
            </a:pPr>
            <a:r>
              <a:rPr lang="en-GB" sz="2800" b="1" dirty="0" smtClean="0">
                <a:ln>
                  <a:solidFill>
                    <a:schemeClr val="tx1"/>
                  </a:solidFill>
                </a:ln>
                <a:solidFill>
                  <a:srgbClr val="7030A0"/>
                </a:solidFill>
                <a:effectLst>
                  <a:glow rad="1270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Laodicean analysis:</a:t>
            </a:r>
            <a:r>
              <a:rPr lang="en-GB" b="1" i="1" dirty="0" smtClean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glow rad="1270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GB" sz="2800" b="1" i="1" dirty="0" smtClean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glow rad="1270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‘I </a:t>
            </a:r>
            <a:r>
              <a:rPr lang="en-GB" sz="2800" b="1" i="1" dirty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glow rad="1270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am rich; I have acquired wealth and do not </a:t>
            </a:r>
            <a:r>
              <a:rPr lang="en-GB" sz="2800" b="1" i="1" dirty="0" smtClean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glow rad="1270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need </a:t>
            </a:r>
            <a:r>
              <a:rPr lang="en-GB" sz="2800" b="1" i="1" dirty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glow rad="1270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 thing.’ </a:t>
            </a:r>
            <a:endParaRPr lang="en-GB" sz="2800" b="1" dirty="0"/>
          </a:p>
        </p:txBody>
      </p:sp>
    </p:spTree>
    <p:extLst>
      <p:ext uri="{BB962C8B-B14F-4D97-AF65-F5344CB8AC3E}">
        <p14:creationId xmlns:p14="http://schemas.microsoft.com/office/powerpoint/2010/main" val="18410015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CrisscrossEtching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82820"/>
            <a:ext cx="9174406" cy="6940820"/>
          </a:xfrm>
          <a:prstGeom prst="rect">
            <a:avLst/>
          </a:prstGeom>
        </p:spPr>
      </p:pic>
      <p:sp>
        <p:nvSpPr>
          <p:cNvPr id="4" name="Title 3"/>
          <p:cNvSpPr>
            <a:spLocks noGrp="1"/>
          </p:cNvSpPr>
          <p:nvPr>
            <p:ph type="title"/>
          </p:nvPr>
        </p:nvSpPr>
        <p:spPr>
          <a:solidFill>
            <a:schemeClr val="bg2"/>
          </a:solidFill>
        </p:spPr>
        <p:txBody>
          <a:bodyPr>
            <a:normAutofit/>
          </a:bodyPr>
          <a:lstStyle/>
          <a:p>
            <a:r>
              <a:rPr lang="en-GB" sz="2800" b="1" dirty="0" smtClean="0">
                <a:ln>
                  <a:solidFill>
                    <a:schemeClr val="tx1"/>
                  </a:solidFill>
                </a:ln>
                <a:solidFill>
                  <a:srgbClr val="FFFF00"/>
                </a:solidFill>
                <a:effectLst>
                  <a:glow rad="63500">
                    <a:srgbClr val="00B05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Poor &amp; wretched</a:t>
            </a:r>
            <a:br>
              <a:rPr lang="en-GB" sz="2800" b="1" dirty="0" smtClean="0">
                <a:ln>
                  <a:solidFill>
                    <a:schemeClr val="tx1"/>
                  </a:solidFill>
                </a:ln>
                <a:solidFill>
                  <a:srgbClr val="FFFF00"/>
                </a:solidFill>
                <a:effectLst>
                  <a:glow rad="63500">
                    <a:srgbClr val="00B05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GB" sz="2800" b="1" dirty="0" smtClean="0">
                <a:ln>
                  <a:solidFill>
                    <a:schemeClr val="tx1"/>
                  </a:solidFill>
                </a:ln>
                <a:solidFill>
                  <a:srgbClr val="FFFF00"/>
                </a:solidFill>
                <a:effectLst>
                  <a:glow rad="63500">
                    <a:srgbClr val="00B05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Revelation 3:14-22</a:t>
            </a:r>
            <a:endParaRPr lang="en-GB" sz="2800" b="1" dirty="0">
              <a:ln>
                <a:solidFill>
                  <a:schemeClr val="tx1"/>
                </a:solidFill>
              </a:ln>
              <a:solidFill>
                <a:srgbClr val="FFFF00"/>
              </a:solidFill>
              <a:effectLst>
                <a:glow rad="63500">
                  <a:srgbClr val="00B050"/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48524" y="1367972"/>
            <a:ext cx="8227932" cy="1323439"/>
          </a:xfrm>
          <a:prstGeom prst="rect">
            <a:avLst/>
          </a:prstGeom>
          <a:blipFill dpi="0" rotWithShape="1">
            <a:blip r:embed="rId4">
              <a:duotone>
                <a:schemeClr val="bg2">
                  <a:shade val="45000"/>
                  <a:satMod val="135000"/>
                </a:schemeClr>
                <a:prstClr val="white"/>
              </a:duotone>
              <a:extLst>
                <a:ext uri="{BEBA8EAE-BF5A-486C-A8C5-ECC9F3942E4B}">
                  <a14:imgProps xmlns:a14="http://schemas.microsoft.com/office/drawing/2010/main">
                    <a14:imgLayer r:embed="rId5"/>
                  </a14:imgProps>
                </a:ext>
              </a:extLst>
            </a:blip>
            <a:srcRect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glow rad="762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1.1 </a:t>
            </a:r>
            <a:r>
              <a:rPr lang="en-GB" sz="2400" b="1" i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glow rad="762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 the angel of the church at Laodicea</a:t>
            </a:r>
          </a:p>
          <a:p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glow rad="762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1.2 The description of the speaker</a:t>
            </a:r>
          </a:p>
          <a:p>
            <a:r>
              <a:rPr lang="en-GB" sz="32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glow rad="762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1.3 The Prophetic message – </a:t>
            </a:r>
            <a:r>
              <a:rPr lang="en-GB" sz="3200" b="1" i="1" dirty="0" smtClean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glow rad="762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“I know…”</a:t>
            </a:r>
            <a:endParaRPr lang="en-GB" sz="3200" dirty="0">
              <a:ln>
                <a:solidFill>
                  <a:schemeClr val="tx1"/>
                </a:solidFill>
              </a:ln>
              <a:solidFill>
                <a:srgbClr val="A7B218"/>
              </a:solidFill>
              <a:effectLst>
                <a:glow rad="76200">
                  <a:srgbClr val="FFFF00"/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48524" y="2691411"/>
            <a:ext cx="8227932" cy="892552"/>
          </a:xfrm>
          <a:prstGeom prst="rect">
            <a:avLst/>
          </a:prstGeom>
          <a:blipFill>
            <a:blip r:embed="rId6">
              <a:duotone>
                <a:schemeClr val="bg2">
                  <a:shade val="45000"/>
                  <a:satMod val="135000"/>
                </a:schemeClr>
                <a:prstClr val="white"/>
              </a:duotone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colorTemperature colorTemp="3750"/>
                      </a14:imgEffect>
                      <a14:imgEffect>
                        <a14:saturation sat="85000"/>
                      </a14:imgEffect>
                    </a14:imgLayer>
                  </a14:imgProps>
                </a:ext>
              </a:extLst>
            </a:blip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pPr marL="895350" indent="-266700">
              <a:buFont typeface="Arial" panose="020B0604020202020204" pitchFamily="34" charset="0"/>
              <a:buChar char="•"/>
            </a:pPr>
            <a:r>
              <a:rPr lang="en-GB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rgbClr val="002060"/>
                </a:solidFill>
                <a:effectLst>
                  <a:glow rad="1270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 commendation ! </a:t>
            </a:r>
          </a:p>
          <a:p>
            <a:pPr marL="895350" indent="-266700">
              <a:buFont typeface="Arial" panose="020B0604020202020204" pitchFamily="34" charset="0"/>
              <a:buChar char="•"/>
            </a:pPr>
            <a:r>
              <a:rPr lang="en-GB" sz="2800" b="1" dirty="0" smtClean="0">
                <a:ln>
                  <a:solidFill>
                    <a:schemeClr val="tx1"/>
                  </a:solidFill>
                </a:ln>
                <a:solidFill>
                  <a:srgbClr val="002060"/>
                </a:solidFill>
                <a:effectLst>
                  <a:glow rad="1270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Invitation and reprimand</a:t>
            </a:r>
            <a:endParaRPr lang="en-GB" sz="2800" b="1" dirty="0">
              <a:ln>
                <a:solidFill>
                  <a:schemeClr val="tx1"/>
                </a:solidFill>
              </a:ln>
              <a:effectLst>
                <a:glow rad="127000">
                  <a:schemeClr val="bg1"/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448524" y="3583963"/>
            <a:ext cx="8227932" cy="523220"/>
          </a:xfrm>
          <a:prstGeom prst="rect">
            <a:avLst/>
          </a:prstGeom>
          <a:blipFill>
            <a:blip r:embed="rId6">
              <a:duotone>
                <a:schemeClr val="bg2">
                  <a:shade val="45000"/>
                  <a:satMod val="135000"/>
                </a:schemeClr>
                <a:prstClr val="white"/>
              </a:duotone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colorTemperature colorTemp="3750"/>
                      </a14:imgEffect>
                      <a14:imgEffect>
                        <a14:saturation sat="85000"/>
                      </a14:imgEffect>
                    </a14:imgLayer>
                  </a14:imgProps>
                </a:ext>
              </a:extLst>
            </a:blip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pPr marL="1257300" indent="-361950">
              <a:buFont typeface="Wingdings" panose="05000000000000000000" pitchFamily="2" charset="2"/>
              <a:buChar char="Ø"/>
            </a:pPr>
            <a:r>
              <a:rPr lang="en-GB" sz="2800" b="1" dirty="0" smtClean="0">
                <a:ln>
                  <a:solidFill>
                    <a:schemeClr val="tx1"/>
                  </a:solidFill>
                </a:ln>
                <a:solidFill>
                  <a:srgbClr val="7030A0"/>
                </a:solidFill>
                <a:effectLst>
                  <a:glow rad="1270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Laodicean analysis:  </a:t>
            </a:r>
            <a:r>
              <a:rPr lang="en-GB" sz="2800" b="1" dirty="0" smtClean="0">
                <a:ln>
                  <a:solidFill>
                    <a:schemeClr val="tx1"/>
                  </a:solidFill>
                </a:ln>
                <a:solidFill>
                  <a:srgbClr val="002060"/>
                </a:solidFill>
                <a:effectLst>
                  <a:glow rad="1270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 forgetful</a:t>
            </a:r>
            <a:endParaRPr lang="en-GB" sz="2800" b="1" dirty="0">
              <a:solidFill>
                <a:srgbClr val="00206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48524" y="4107183"/>
            <a:ext cx="8227932" cy="1938992"/>
          </a:xfrm>
          <a:prstGeom prst="rect">
            <a:avLst/>
          </a:prstGeom>
          <a:blipFill>
            <a:blip r:embed="rId7">
              <a:duotone>
                <a:schemeClr val="bg2">
                  <a:shade val="45000"/>
                  <a:satMod val="135000"/>
                </a:schemeClr>
                <a:prstClr val="white"/>
              </a:duotone>
            </a:blip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pPr algn="ctr"/>
            <a:r>
              <a:rPr lang="en-GB" sz="2400" b="1" i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glow rad="1270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</a:t>
            </a:r>
            <a:r>
              <a:rPr lang="en-GB" sz="2400" b="1" i="1" dirty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glow rad="1270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Church’s one foundation is Jesus Christ, her </a:t>
            </a:r>
            <a:r>
              <a:rPr lang="en-GB" sz="2400" b="1" i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glow rad="1270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Lord</a:t>
            </a:r>
            <a:r>
              <a:rPr lang="en-GB" sz="2400" b="1" i="1" dirty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glow rad="1270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; </a:t>
            </a:r>
            <a:endParaRPr lang="en-GB" sz="2400" b="1" i="1" dirty="0" smtClean="0">
              <a:ln>
                <a:solidFill>
                  <a:schemeClr val="tx1"/>
                </a:solidFill>
              </a:ln>
              <a:solidFill>
                <a:srgbClr val="0070C0"/>
              </a:solidFill>
              <a:effectLst>
                <a:glow rad="127000">
                  <a:schemeClr val="bg1"/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en-GB" sz="2400" b="1" i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glow rad="1270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She </a:t>
            </a:r>
            <a:r>
              <a:rPr lang="en-GB" sz="2400" b="1" i="1" dirty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glow rad="1270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is His new creation by water and the </a:t>
            </a:r>
            <a:r>
              <a:rPr lang="en-GB" sz="2400" b="1" i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glow rad="1270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Word</a:t>
            </a:r>
            <a:r>
              <a:rPr lang="en-GB" sz="2400" b="1" i="1" dirty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glow rad="1270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</a:t>
            </a:r>
            <a:endParaRPr lang="en-GB" sz="2400" b="1" i="1" dirty="0" smtClean="0">
              <a:ln>
                <a:solidFill>
                  <a:schemeClr val="tx1"/>
                </a:solidFill>
              </a:ln>
              <a:solidFill>
                <a:srgbClr val="0070C0"/>
              </a:solidFill>
              <a:effectLst>
                <a:glow rad="127000">
                  <a:schemeClr val="bg1"/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en-GB" sz="2400" b="1" i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glow rad="1270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From </a:t>
            </a:r>
            <a:r>
              <a:rPr lang="en-GB" sz="2400" b="1" i="1" dirty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glow rad="1270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heaven He came and sought </a:t>
            </a:r>
            <a:r>
              <a:rPr lang="en-GB" sz="2400" b="1" i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glow rad="1270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her To be </a:t>
            </a:r>
            <a:r>
              <a:rPr lang="en-GB" sz="2400" b="1" i="1" dirty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glow rad="1270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His holy bride, With His own blood he bought her, </a:t>
            </a:r>
            <a:r>
              <a:rPr lang="en-GB" sz="2400" b="1" i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glow rad="1270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and </a:t>
            </a:r>
            <a:r>
              <a:rPr lang="en-GB" sz="2400" b="1" i="1" dirty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glow rad="1270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for her life He died.” </a:t>
            </a:r>
            <a:r>
              <a:rPr lang="en-GB" sz="2400" b="1" dirty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glow rad="1270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endParaRPr lang="en-GB" sz="2400" b="1" dirty="0" smtClean="0">
              <a:ln>
                <a:solidFill>
                  <a:schemeClr val="tx1"/>
                </a:solidFill>
              </a:ln>
              <a:solidFill>
                <a:srgbClr val="0070C0"/>
              </a:solidFill>
              <a:effectLst>
                <a:glow rad="127000">
                  <a:schemeClr val="bg1"/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GB" sz="2400" b="1" dirty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glow rad="1270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glow rad="1270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</a:t>
            </a:r>
            <a:r>
              <a:rPr lang="en-GB" b="1" dirty="0" smtClean="0">
                <a:ln>
                  <a:solidFill>
                    <a:schemeClr val="tx1"/>
                  </a:solidFill>
                </a:ln>
                <a:effectLst>
                  <a:glow rad="1270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Samuel Stone</a:t>
            </a: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24218125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CrisscrossEtching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"/>
            <a:ext cx="9144000" cy="6940820"/>
          </a:xfrm>
          <a:prstGeom prst="rect">
            <a:avLst/>
          </a:prstGeom>
        </p:spPr>
      </p:pic>
      <p:sp>
        <p:nvSpPr>
          <p:cNvPr id="4" name="Title 3"/>
          <p:cNvSpPr>
            <a:spLocks noGrp="1"/>
          </p:cNvSpPr>
          <p:nvPr>
            <p:ph type="title"/>
          </p:nvPr>
        </p:nvSpPr>
        <p:spPr>
          <a:solidFill>
            <a:schemeClr val="bg2"/>
          </a:solidFill>
        </p:spPr>
        <p:txBody>
          <a:bodyPr>
            <a:normAutofit fontScale="90000"/>
          </a:bodyPr>
          <a:lstStyle/>
          <a:p>
            <a:r>
              <a:rPr lang="en-GB" b="1" dirty="0" smtClean="0">
                <a:ln>
                  <a:solidFill>
                    <a:schemeClr val="tx1"/>
                  </a:solidFill>
                </a:ln>
                <a:solidFill>
                  <a:srgbClr val="FFFF00"/>
                </a:solidFill>
                <a:effectLst>
                  <a:glow rad="63500">
                    <a:srgbClr val="00B05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Poor &amp; wretched</a:t>
            </a:r>
            <a:br>
              <a:rPr lang="en-GB" b="1" dirty="0" smtClean="0">
                <a:ln>
                  <a:solidFill>
                    <a:schemeClr val="tx1"/>
                  </a:solidFill>
                </a:ln>
                <a:solidFill>
                  <a:srgbClr val="FFFF00"/>
                </a:solidFill>
                <a:effectLst>
                  <a:glow rad="63500">
                    <a:srgbClr val="00B05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GB" sz="3100" b="1" dirty="0" smtClean="0">
                <a:ln>
                  <a:solidFill>
                    <a:schemeClr val="tx1"/>
                  </a:solidFill>
                </a:ln>
                <a:solidFill>
                  <a:srgbClr val="FFFF00"/>
                </a:solidFill>
                <a:effectLst>
                  <a:glow rad="63500">
                    <a:srgbClr val="00B05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Revelation 3:14-22</a:t>
            </a:r>
            <a:endParaRPr lang="en-GB" sz="3100" b="1" dirty="0">
              <a:ln>
                <a:solidFill>
                  <a:schemeClr val="tx1"/>
                </a:solidFill>
              </a:ln>
              <a:solidFill>
                <a:srgbClr val="FFFF00"/>
              </a:solidFill>
              <a:effectLst>
                <a:glow rad="63500">
                  <a:srgbClr val="00B050"/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411760" y="1556792"/>
            <a:ext cx="4392488" cy="584775"/>
          </a:xfrm>
          <a:prstGeom prst="rect">
            <a:avLst/>
          </a:prstGeom>
          <a:blipFill>
            <a:blip r:embed="rId4">
              <a:duotone>
                <a:schemeClr val="bg2">
                  <a:shade val="45000"/>
                  <a:satMod val="135000"/>
                </a:schemeClr>
                <a:prstClr val="white"/>
              </a:duotone>
            </a:blip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pPr algn="ctr"/>
            <a:r>
              <a:rPr lang="en-GB" sz="3200" b="1" dirty="0" smtClean="0">
                <a:ln>
                  <a:solidFill>
                    <a:schemeClr val="tx1"/>
                  </a:solidFill>
                </a:ln>
                <a:gradFill>
                  <a:gsLst>
                    <a:gs pos="0">
                      <a:srgbClr val="92D050"/>
                    </a:gs>
                    <a:gs pos="50000">
                      <a:srgbClr val="9CB86E"/>
                    </a:gs>
                    <a:gs pos="100000">
                      <a:srgbClr val="156B13"/>
                    </a:gs>
                  </a:gsLst>
                  <a:lin ang="5400000" scaled="0"/>
                </a:gradFill>
                <a:effectLst>
                  <a:glow rad="127000">
                    <a:srgbClr val="FFC0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Church at Laodicea</a:t>
            </a:r>
            <a:endParaRPr lang="en-GB" sz="3200" b="1" dirty="0">
              <a:ln>
                <a:solidFill>
                  <a:schemeClr val="tx1"/>
                </a:solidFill>
              </a:ln>
              <a:gradFill>
                <a:gsLst>
                  <a:gs pos="0">
                    <a:srgbClr val="92D050"/>
                  </a:gs>
                  <a:gs pos="50000">
                    <a:srgbClr val="9CB86E"/>
                  </a:gs>
                  <a:gs pos="100000">
                    <a:srgbClr val="156B13"/>
                  </a:gs>
                </a:gsLst>
                <a:lin ang="5400000" scaled="0"/>
              </a:gradFill>
              <a:effectLst>
                <a:glow rad="127000">
                  <a:srgbClr val="FFC000"/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1115616" y="2204864"/>
            <a:ext cx="6912768" cy="1728192"/>
          </a:xfrm>
          <a:prstGeom prst="round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extBox 1"/>
          <p:cNvSpPr txBox="1"/>
          <p:nvPr/>
        </p:nvSpPr>
        <p:spPr>
          <a:xfrm>
            <a:off x="1403648" y="2348880"/>
            <a:ext cx="6336704" cy="16619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b="1" dirty="0" smtClean="0">
                <a:ln>
                  <a:solidFill>
                    <a:schemeClr val="tx1"/>
                  </a:solidFill>
                </a:ln>
                <a:solidFill>
                  <a:srgbClr val="FFC000"/>
                </a:solidFill>
                <a:effectLst>
                  <a:glow rad="1143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Smyrna and Philadelphia</a:t>
            </a:r>
            <a:r>
              <a:rPr lang="en-GB" sz="28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</a:t>
            </a:r>
            <a:r>
              <a:rPr lang="en-GB" sz="2800" b="1" dirty="0" smtClean="0">
                <a:ln>
                  <a:solidFill>
                    <a:schemeClr val="tx1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persecution</a:t>
            </a:r>
          </a:p>
          <a:p>
            <a:pPr algn="ctr"/>
            <a:r>
              <a:rPr lang="en-GB" sz="2800" b="1" dirty="0" smtClean="0">
                <a:ln>
                  <a:solidFill>
                    <a:schemeClr val="tx1"/>
                  </a:solidFill>
                </a:ln>
                <a:solidFill>
                  <a:srgbClr val="FFC000"/>
                </a:solidFill>
                <a:effectLst>
                  <a:glow rad="1270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Pergamum et Thyatira</a:t>
            </a:r>
            <a:r>
              <a:rPr lang="en-GB" sz="28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</a:t>
            </a:r>
            <a:r>
              <a:rPr lang="en-GB" sz="2800" b="1" dirty="0" smtClean="0">
                <a:ln>
                  <a:solidFill>
                    <a:schemeClr val="tx1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compromise</a:t>
            </a:r>
          </a:p>
          <a:p>
            <a:pPr algn="ctr"/>
            <a:r>
              <a:rPr lang="en-GB" sz="2800" b="1" dirty="0" smtClean="0">
                <a:ln>
                  <a:solidFill>
                    <a:schemeClr val="tx1"/>
                  </a:solidFill>
                </a:ln>
                <a:solidFill>
                  <a:srgbClr val="FFC000"/>
                </a:solidFill>
                <a:effectLst>
                  <a:glow rad="1270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Ephesus et Sardis</a:t>
            </a:r>
            <a:r>
              <a:rPr lang="en-GB" sz="28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</a:t>
            </a:r>
            <a:r>
              <a:rPr lang="en-GB" sz="2800" b="1" dirty="0" smtClean="0">
                <a:ln>
                  <a:solidFill>
                    <a:schemeClr val="tx1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auto satisfaction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920635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CrisscrossEtching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82820"/>
            <a:ext cx="9174406" cy="6940820"/>
          </a:xfrm>
          <a:prstGeom prst="rect">
            <a:avLst/>
          </a:prstGeom>
        </p:spPr>
      </p:pic>
      <p:sp>
        <p:nvSpPr>
          <p:cNvPr id="4" name="Title 3"/>
          <p:cNvSpPr>
            <a:spLocks noGrp="1"/>
          </p:cNvSpPr>
          <p:nvPr>
            <p:ph type="title"/>
          </p:nvPr>
        </p:nvSpPr>
        <p:spPr>
          <a:solidFill>
            <a:schemeClr val="bg2"/>
          </a:solidFill>
        </p:spPr>
        <p:txBody>
          <a:bodyPr>
            <a:normAutofit/>
          </a:bodyPr>
          <a:lstStyle/>
          <a:p>
            <a:r>
              <a:rPr lang="en-GB" sz="2800" b="1" dirty="0" smtClean="0">
                <a:ln>
                  <a:solidFill>
                    <a:schemeClr val="tx1"/>
                  </a:solidFill>
                </a:ln>
                <a:solidFill>
                  <a:srgbClr val="FFFF00"/>
                </a:solidFill>
                <a:effectLst>
                  <a:glow rad="63500">
                    <a:srgbClr val="00B05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Poor &amp; wretched</a:t>
            </a:r>
            <a:br>
              <a:rPr lang="en-GB" sz="2800" b="1" dirty="0" smtClean="0">
                <a:ln>
                  <a:solidFill>
                    <a:schemeClr val="tx1"/>
                  </a:solidFill>
                </a:ln>
                <a:solidFill>
                  <a:srgbClr val="FFFF00"/>
                </a:solidFill>
                <a:effectLst>
                  <a:glow rad="63500">
                    <a:srgbClr val="00B05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GB" sz="2800" b="1" dirty="0" smtClean="0">
                <a:ln>
                  <a:solidFill>
                    <a:schemeClr val="tx1"/>
                  </a:solidFill>
                </a:ln>
                <a:solidFill>
                  <a:srgbClr val="FFFF00"/>
                </a:solidFill>
                <a:effectLst>
                  <a:glow rad="63500">
                    <a:srgbClr val="00B05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Revelation 3:14-22</a:t>
            </a:r>
            <a:endParaRPr lang="en-GB" sz="2800" b="1" dirty="0">
              <a:ln>
                <a:solidFill>
                  <a:schemeClr val="tx1"/>
                </a:solidFill>
              </a:ln>
              <a:solidFill>
                <a:srgbClr val="FFFF00"/>
              </a:solidFill>
              <a:effectLst>
                <a:glow rad="63500">
                  <a:srgbClr val="00B050"/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48524" y="1367972"/>
            <a:ext cx="8227932" cy="1323439"/>
          </a:xfrm>
          <a:prstGeom prst="rect">
            <a:avLst/>
          </a:prstGeom>
          <a:blipFill dpi="0" rotWithShape="1">
            <a:blip r:embed="rId4">
              <a:duotone>
                <a:schemeClr val="bg2">
                  <a:shade val="45000"/>
                  <a:satMod val="135000"/>
                </a:schemeClr>
                <a:prstClr val="white"/>
              </a:duotone>
              <a:extLst>
                <a:ext uri="{BEBA8EAE-BF5A-486C-A8C5-ECC9F3942E4B}">
                  <a14:imgProps xmlns:a14="http://schemas.microsoft.com/office/drawing/2010/main">
                    <a14:imgLayer r:embed="rId5"/>
                  </a14:imgProps>
                </a:ext>
              </a:extLst>
            </a:blip>
            <a:srcRect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glow rad="762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1.1 </a:t>
            </a:r>
            <a:r>
              <a:rPr lang="en-GB" sz="2400" b="1" i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glow rad="762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 the angel of the church at Laodicea</a:t>
            </a:r>
          </a:p>
          <a:p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glow rad="762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1.2 The description of the speaker</a:t>
            </a:r>
          </a:p>
          <a:p>
            <a:r>
              <a:rPr lang="en-GB" sz="32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glow rad="762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1.3 The Prophetic message – </a:t>
            </a:r>
            <a:r>
              <a:rPr lang="en-GB" sz="3200" b="1" i="1" dirty="0" smtClean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glow rad="762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“I know…”</a:t>
            </a:r>
            <a:endParaRPr lang="en-GB" sz="3200" dirty="0">
              <a:ln>
                <a:solidFill>
                  <a:schemeClr val="tx1"/>
                </a:solidFill>
              </a:ln>
              <a:solidFill>
                <a:srgbClr val="A7B218"/>
              </a:solidFill>
              <a:effectLst>
                <a:glow rad="76200">
                  <a:srgbClr val="FFFF00"/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48524" y="2691411"/>
            <a:ext cx="8227932" cy="892552"/>
          </a:xfrm>
          <a:prstGeom prst="rect">
            <a:avLst/>
          </a:prstGeom>
          <a:blipFill>
            <a:blip r:embed="rId6">
              <a:duotone>
                <a:schemeClr val="bg2">
                  <a:shade val="45000"/>
                  <a:satMod val="135000"/>
                </a:schemeClr>
                <a:prstClr val="white"/>
              </a:duotone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colorTemperature colorTemp="3750"/>
                      </a14:imgEffect>
                      <a14:imgEffect>
                        <a14:saturation sat="85000"/>
                      </a14:imgEffect>
                    </a14:imgLayer>
                  </a14:imgProps>
                </a:ext>
              </a:extLst>
            </a:blip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pPr marL="895350" indent="-266700">
              <a:buFont typeface="Arial" panose="020B0604020202020204" pitchFamily="34" charset="0"/>
              <a:buChar char="•"/>
            </a:pPr>
            <a:r>
              <a:rPr lang="en-GB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rgbClr val="002060"/>
                </a:solidFill>
                <a:effectLst>
                  <a:glow rad="1270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 commendation ! </a:t>
            </a:r>
          </a:p>
          <a:p>
            <a:pPr marL="895350" indent="-266700">
              <a:buFont typeface="Arial" panose="020B0604020202020204" pitchFamily="34" charset="0"/>
              <a:buChar char="•"/>
            </a:pPr>
            <a:r>
              <a:rPr lang="en-GB" sz="2800" b="1" dirty="0" smtClean="0">
                <a:ln>
                  <a:solidFill>
                    <a:schemeClr val="tx1"/>
                  </a:solidFill>
                </a:ln>
                <a:solidFill>
                  <a:srgbClr val="002060"/>
                </a:solidFill>
                <a:effectLst>
                  <a:glow rad="1270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Invitation and reprimand</a:t>
            </a:r>
            <a:endParaRPr lang="en-GB" sz="2800" b="1" dirty="0">
              <a:ln>
                <a:solidFill>
                  <a:schemeClr val="tx1"/>
                </a:solidFill>
              </a:ln>
              <a:effectLst>
                <a:glow rad="127000">
                  <a:schemeClr val="bg1"/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448524" y="3583963"/>
            <a:ext cx="8227932" cy="954107"/>
          </a:xfrm>
          <a:prstGeom prst="rect">
            <a:avLst/>
          </a:prstGeom>
          <a:blipFill>
            <a:blip r:embed="rId6">
              <a:duotone>
                <a:schemeClr val="bg2">
                  <a:shade val="45000"/>
                  <a:satMod val="135000"/>
                </a:schemeClr>
                <a:prstClr val="white"/>
              </a:duotone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colorTemperature colorTemp="3750"/>
                      </a14:imgEffect>
                      <a14:imgEffect>
                        <a14:saturation sat="85000"/>
                      </a14:imgEffect>
                    </a14:imgLayer>
                  </a14:imgProps>
                </a:ext>
              </a:extLst>
            </a:blip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pPr marL="1181100" indent="-285750">
              <a:buFont typeface="Wingdings" panose="05000000000000000000" pitchFamily="2" charset="2"/>
              <a:buChar char="Ø"/>
            </a:pPr>
            <a:r>
              <a:rPr lang="en-GB" sz="2800" b="1" dirty="0" smtClean="0">
                <a:ln>
                  <a:solidFill>
                    <a:schemeClr val="tx1"/>
                  </a:solidFill>
                </a:ln>
                <a:solidFill>
                  <a:srgbClr val="7030A0"/>
                </a:solidFill>
                <a:effectLst>
                  <a:glow rad="1270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Divine analysis:   </a:t>
            </a:r>
            <a:r>
              <a:rPr lang="en-GB" sz="2800" b="1" i="1" dirty="0" smtClean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glow rad="63500">
                    <a:schemeClr val="tx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GB" sz="2800" b="1" i="1" dirty="0" smtClean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glow rad="1270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 do </a:t>
            </a:r>
            <a:r>
              <a:rPr lang="en-GB" sz="2800" b="1" i="1" dirty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glow rad="1270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not realize that you are wretched, pitiful, poor, blind and naked.</a:t>
            </a:r>
            <a:endParaRPr lang="en-GB" sz="2800" b="1" dirty="0">
              <a:solidFill>
                <a:srgbClr val="FF0000"/>
              </a:solidFill>
              <a:effectLst>
                <a:glow rad="127000">
                  <a:srgbClr val="FFFF00"/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53550" y="4538070"/>
            <a:ext cx="1915266" cy="19152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89794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CrisscrossEtching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82820"/>
            <a:ext cx="9174406" cy="6940820"/>
          </a:xfrm>
          <a:prstGeom prst="rect">
            <a:avLst/>
          </a:prstGeom>
        </p:spPr>
      </p:pic>
      <p:sp>
        <p:nvSpPr>
          <p:cNvPr id="4" name="Title 3"/>
          <p:cNvSpPr>
            <a:spLocks noGrp="1"/>
          </p:cNvSpPr>
          <p:nvPr>
            <p:ph type="title"/>
          </p:nvPr>
        </p:nvSpPr>
        <p:spPr>
          <a:solidFill>
            <a:schemeClr val="bg2"/>
          </a:solidFill>
        </p:spPr>
        <p:txBody>
          <a:bodyPr>
            <a:normAutofit/>
          </a:bodyPr>
          <a:lstStyle/>
          <a:p>
            <a:r>
              <a:rPr lang="en-GB" sz="2800" b="1" dirty="0" smtClean="0">
                <a:ln>
                  <a:solidFill>
                    <a:schemeClr val="tx1"/>
                  </a:solidFill>
                </a:ln>
                <a:solidFill>
                  <a:srgbClr val="FFFF00"/>
                </a:solidFill>
                <a:effectLst>
                  <a:glow rad="63500">
                    <a:srgbClr val="00B05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Poor &amp; wretched</a:t>
            </a:r>
            <a:br>
              <a:rPr lang="en-GB" sz="2800" b="1" dirty="0" smtClean="0">
                <a:ln>
                  <a:solidFill>
                    <a:schemeClr val="tx1"/>
                  </a:solidFill>
                </a:ln>
                <a:solidFill>
                  <a:srgbClr val="FFFF00"/>
                </a:solidFill>
                <a:effectLst>
                  <a:glow rad="63500">
                    <a:srgbClr val="00B05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GB" sz="2800" b="1" dirty="0" smtClean="0">
                <a:ln>
                  <a:solidFill>
                    <a:schemeClr val="tx1"/>
                  </a:solidFill>
                </a:ln>
                <a:solidFill>
                  <a:srgbClr val="FFFF00"/>
                </a:solidFill>
                <a:effectLst>
                  <a:glow rad="63500">
                    <a:srgbClr val="00B05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Revelation 3:14-22</a:t>
            </a:r>
            <a:endParaRPr lang="en-GB" sz="2800" b="1" dirty="0">
              <a:ln>
                <a:solidFill>
                  <a:schemeClr val="tx1"/>
                </a:solidFill>
              </a:ln>
              <a:solidFill>
                <a:srgbClr val="FFFF00"/>
              </a:solidFill>
              <a:effectLst>
                <a:glow rad="63500">
                  <a:srgbClr val="00B050"/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48524" y="1367972"/>
            <a:ext cx="8227932" cy="1323439"/>
          </a:xfrm>
          <a:prstGeom prst="rect">
            <a:avLst/>
          </a:prstGeom>
          <a:blipFill dpi="0" rotWithShape="1">
            <a:blip r:embed="rId4">
              <a:duotone>
                <a:schemeClr val="bg2">
                  <a:shade val="45000"/>
                  <a:satMod val="135000"/>
                </a:schemeClr>
                <a:prstClr val="white"/>
              </a:duotone>
              <a:extLst>
                <a:ext uri="{BEBA8EAE-BF5A-486C-A8C5-ECC9F3942E4B}">
                  <a14:imgProps xmlns:a14="http://schemas.microsoft.com/office/drawing/2010/main">
                    <a14:imgLayer r:embed="rId5"/>
                  </a14:imgProps>
                </a:ext>
              </a:extLst>
            </a:blip>
            <a:srcRect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glow rad="762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1.1 </a:t>
            </a:r>
            <a:r>
              <a:rPr lang="en-GB" sz="2400" b="1" i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glow rad="762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 the angel of the church at Laodicea</a:t>
            </a:r>
          </a:p>
          <a:p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glow rad="762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1.2 The description of the speaker</a:t>
            </a:r>
          </a:p>
          <a:p>
            <a:r>
              <a:rPr lang="en-GB" sz="32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glow rad="762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1.3 The Prophetic message – </a:t>
            </a:r>
            <a:r>
              <a:rPr lang="en-GB" sz="3200" b="1" i="1" dirty="0" smtClean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glow rad="762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“I know…”</a:t>
            </a:r>
            <a:endParaRPr lang="en-GB" sz="3200" dirty="0">
              <a:ln>
                <a:solidFill>
                  <a:schemeClr val="tx1"/>
                </a:solidFill>
              </a:ln>
              <a:solidFill>
                <a:srgbClr val="A7B218"/>
              </a:solidFill>
              <a:effectLst>
                <a:glow rad="76200">
                  <a:srgbClr val="FFFF00"/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48524" y="2691411"/>
            <a:ext cx="8227932" cy="892552"/>
          </a:xfrm>
          <a:prstGeom prst="rect">
            <a:avLst/>
          </a:prstGeom>
          <a:blipFill>
            <a:blip r:embed="rId6">
              <a:duotone>
                <a:schemeClr val="bg2">
                  <a:shade val="45000"/>
                  <a:satMod val="135000"/>
                </a:schemeClr>
                <a:prstClr val="white"/>
              </a:duotone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colorTemperature colorTemp="3750"/>
                      </a14:imgEffect>
                      <a14:imgEffect>
                        <a14:saturation sat="85000"/>
                      </a14:imgEffect>
                    </a14:imgLayer>
                  </a14:imgProps>
                </a:ext>
              </a:extLst>
            </a:blip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pPr marL="895350" indent="-266700">
              <a:buFont typeface="Arial" panose="020B0604020202020204" pitchFamily="34" charset="0"/>
              <a:buChar char="•"/>
            </a:pPr>
            <a:r>
              <a:rPr lang="en-GB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rgbClr val="002060"/>
                </a:solidFill>
                <a:effectLst>
                  <a:glow rad="1270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 commendation ! </a:t>
            </a:r>
          </a:p>
          <a:p>
            <a:pPr marL="895350" indent="-266700">
              <a:buFont typeface="Arial" panose="020B0604020202020204" pitchFamily="34" charset="0"/>
              <a:buChar char="•"/>
            </a:pPr>
            <a:r>
              <a:rPr lang="en-GB" sz="2800" b="1" dirty="0" smtClean="0">
                <a:ln>
                  <a:solidFill>
                    <a:schemeClr val="tx1"/>
                  </a:solidFill>
                </a:ln>
                <a:solidFill>
                  <a:srgbClr val="002060"/>
                </a:solidFill>
                <a:effectLst>
                  <a:glow rad="1270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Invitation and reprimand</a:t>
            </a:r>
            <a:endParaRPr lang="en-GB" sz="2800" b="1" dirty="0">
              <a:ln>
                <a:solidFill>
                  <a:schemeClr val="tx1"/>
                </a:solidFill>
              </a:ln>
              <a:effectLst>
                <a:glow rad="127000">
                  <a:schemeClr val="bg1"/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448524" y="3583963"/>
            <a:ext cx="8227932" cy="2554545"/>
          </a:xfrm>
          <a:prstGeom prst="rect">
            <a:avLst/>
          </a:prstGeom>
          <a:blipFill>
            <a:blip r:embed="rId6">
              <a:duotone>
                <a:schemeClr val="bg2">
                  <a:shade val="45000"/>
                  <a:satMod val="135000"/>
                </a:schemeClr>
                <a:prstClr val="white"/>
              </a:duotone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colorTemperature colorTemp="3750"/>
                      </a14:imgEffect>
                      <a14:imgEffect>
                        <a14:saturation sat="85000"/>
                      </a14:imgEffect>
                    </a14:imgLayer>
                  </a14:imgProps>
                </a:ext>
              </a:extLst>
            </a:blip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pPr marL="1181100" indent="-285750">
              <a:buFont typeface="Wingdings" panose="05000000000000000000" pitchFamily="2" charset="2"/>
              <a:buChar char="Ø"/>
            </a:pPr>
            <a:r>
              <a:rPr lang="en-GB" sz="2000" b="1" dirty="0" smtClean="0">
                <a:ln>
                  <a:solidFill>
                    <a:schemeClr val="tx1"/>
                  </a:solidFill>
                </a:ln>
                <a:solidFill>
                  <a:srgbClr val="7030A0"/>
                </a:solidFill>
                <a:effectLst>
                  <a:glow rad="1270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Divine analysis</a:t>
            </a:r>
            <a:endParaRPr lang="en-GB" sz="2000" b="1" dirty="0">
              <a:ln>
                <a:solidFill>
                  <a:schemeClr val="tx1"/>
                </a:solidFill>
              </a:ln>
              <a:solidFill>
                <a:srgbClr val="7030A0"/>
              </a:solidFill>
              <a:effectLst>
                <a:glow rad="127000">
                  <a:srgbClr val="FFFF00"/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1181100" indent="-285750">
              <a:buFont typeface="Wingdings" panose="05000000000000000000" pitchFamily="2" charset="2"/>
              <a:buChar char="Ø"/>
            </a:pPr>
            <a:r>
              <a:rPr lang="en-GB" sz="2800" b="1" dirty="0" smtClean="0">
                <a:ln>
                  <a:solidFill>
                    <a:schemeClr val="tx1"/>
                  </a:solidFill>
                </a:ln>
                <a:solidFill>
                  <a:srgbClr val="7030A0"/>
                </a:solidFill>
                <a:effectLst>
                  <a:glow rad="1270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Divine counsel:  </a:t>
            </a:r>
            <a:r>
              <a:rPr lang="en-GB" sz="2800" b="1" i="1" dirty="0" smtClean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glow rad="1270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</a:t>
            </a:r>
            <a:r>
              <a:rPr lang="en-GB" sz="2800" b="1" i="1" dirty="0" smtClean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glow rad="635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 </a:t>
            </a:r>
            <a:r>
              <a:rPr lang="en-GB" sz="2800" b="1" i="1" dirty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glow rad="635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counsel you to buy from me gold refined in the fire, so you can become rich; and white clothes to wear, so you can cover your shameful nakedness; and salve to put on your eyes, so you can </a:t>
            </a:r>
            <a:r>
              <a:rPr lang="en-GB" sz="2800" b="1" i="1" dirty="0" smtClean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glow rad="635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see”.</a:t>
            </a:r>
            <a:endParaRPr lang="en-GB" sz="2800" b="1" i="1" dirty="0">
              <a:ln>
                <a:solidFill>
                  <a:schemeClr val="tx1"/>
                </a:solidFill>
              </a:ln>
              <a:solidFill>
                <a:srgbClr val="FF0000"/>
              </a:solidFill>
              <a:effectLst>
                <a:glow rad="63500">
                  <a:srgbClr val="FFFF00"/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1715622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CrisscrossEtching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82820"/>
            <a:ext cx="9174406" cy="6940820"/>
          </a:xfrm>
          <a:prstGeom prst="rect">
            <a:avLst/>
          </a:prstGeom>
        </p:spPr>
      </p:pic>
      <p:sp>
        <p:nvSpPr>
          <p:cNvPr id="4" name="Title 3"/>
          <p:cNvSpPr>
            <a:spLocks noGrp="1"/>
          </p:cNvSpPr>
          <p:nvPr>
            <p:ph type="title"/>
          </p:nvPr>
        </p:nvSpPr>
        <p:spPr>
          <a:solidFill>
            <a:schemeClr val="bg2"/>
          </a:solidFill>
        </p:spPr>
        <p:txBody>
          <a:bodyPr>
            <a:normAutofit/>
          </a:bodyPr>
          <a:lstStyle/>
          <a:p>
            <a:r>
              <a:rPr lang="en-GB" sz="2800" b="1" dirty="0" smtClean="0">
                <a:ln>
                  <a:solidFill>
                    <a:schemeClr val="tx1"/>
                  </a:solidFill>
                </a:ln>
                <a:solidFill>
                  <a:srgbClr val="FFFF00"/>
                </a:solidFill>
                <a:effectLst>
                  <a:glow rad="63500">
                    <a:srgbClr val="00B05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Poor &amp; wretched</a:t>
            </a:r>
            <a:br>
              <a:rPr lang="en-GB" sz="2800" b="1" dirty="0" smtClean="0">
                <a:ln>
                  <a:solidFill>
                    <a:schemeClr val="tx1"/>
                  </a:solidFill>
                </a:ln>
                <a:solidFill>
                  <a:srgbClr val="FFFF00"/>
                </a:solidFill>
                <a:effectLst>
                  <a:glow rad="63500">
                    <a:srgbClr val="00B05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GB" sz="2800" b="1" dirty="0" smtClean="0">
                <a:ln>
                  <a:solidFill>
                    <a:schemeClr val="tx1"/>
                  </a:solidFill>
                </a:ln>
                <a:solidFill>
                  <a:srgbClr val="FFFF00"/>
                </a:solidFill>
                <a:effectLst>
                  <a:glow rad="63500">
                    <a:srgbClr val="00B05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Revelation 3:14-22</a:t>
            </a:r>
            <a:endParaRPr lang="en-GB" sz="2800" b="1" dirty="0">
              <a:ln>
                <a:solidFill>
                  <a:schemeClr val="tx1"/>
                </a:solidFill>
              </a:ln>
              <a:solidFill>
                <a:srgbClr val="FFFF00"/>
              </a:solidFill>
              <a:effectLst>
                <a:glow rad="63500">
                  <a:srgbClr val="00B050"/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48524" y="1367972"/>
            <a:ext cx="8227932" cy="1323439"/>
          </a:xfrm>
          <a:prstGeom prst="rect">
            <a:avLst/>
          </a:prstGeom>
          <a:blipFill dpi="0" rotWithShape="1">
            <a:blip r:embed="rId4">
              <a:duotone>
                <a:schemeClr val="bg2">
                  <a:shade val="45000"/>
                  <a:satMod val="135000"/>
                </a:schemeClr>
                <a:prstClr val="white"/>
              </a:duotone>
              <a:extLst>
                <a:ext uri="{BEBA8EAE-BF5A-486C-A8C5-ECC9F3942E4B}">
                  <a14:imgProps xmlns:a14="http://schemas.microsoft.com/office/drawing/2010/main">
                    <a14:imgLayer r:embed="rId5"/>
                  </a14:imgProps>
                </a:ext>
              </a:extLst>
            </a:blip>
            <a:srcRect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glow rad="762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1.1 </a:t>
            </a:r>
            <a:r>
              <a:rPr lang="en-GB" sz="2400" b="1" i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glow rad="762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 the angel of the church at Laodicea</a:t>
            </a:r>
          </a:p>
          <a:p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glow rad="762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1.2 The description of the speaker</a:t>
            </a:r>
          </a:p>
          <a:p>
            <a:r>
              <a:rPr lang="en-GB" sz="32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glow rad="762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1.3 The Prophetic message – </a:t>
            </a:r>
            <a:r>
              <a:rPr lang="en-GB" sz="3200" b="1" i="1" dirty="0" smtClean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glow rad="762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“I know…”</a:t>
            </a:r>
            <a:endParaRPr lang="en-GB" sz="3200" dirty="0">
              <a:ln>
                <a:solidFill>
                  <a:schemeClr val="tx1"/>
                </a:solidFill>
              </a:ln>
              <a:solidFill>
                <a:srgbClr val="A7B218"/>
              </a:solidFill>
              <a:effectLst>
                <a:glow rad="76200">
                  <a:srgbClr val="FFFF00"/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48524" y="2691411"/>
            <a:ext cx="8227932" cy="830997"/>
          </a:xfrm>
          <a:prstGeom prst="rect">
            <a:avLst/>
          </a:prstGeom>
          <a:blipFill>
            <a:blip r:embed="rId6">
              <a:duotone>
                <a:schemeClr val="bg2">
                  <a:shade val="45000"/>
                  <a:satMod val="135000"/>
                </a:schemeClr>
                <a:prstClr val="white"/>
              </a:duotone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colorTemperature colorTemp="3750"/>
                      </a14:imgEffect>
                      <a14:imgEffect>
                        <a14:saturation sat="85000"/>
                      </a14:imgEffect>
                    </a14:imgLayer>
                  </a14:imgProps>
                </a:ext>
              </a:extLst>
            </a:blip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pPr marL="895350" indent="-266700">
              <a:buFont typeface="Arial" panose="020B0604020202020204" pitchFamily="34" charset="0"/>
              <a:buChar char="•"/>
            </a:pPr>
            <a:r>
              <a:rPr lang="en-GB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rgbClr val="002060"/>
                </a:solidFill>
                <a:effectLst>
                  <a:glow rad="1270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 commendation ! </a:t>
            </a:r>
          </a:p>
          <a:p>
            <a:pPr marL="895350" indent="-266700">
              <a:buFont typeface="Arial" panose="020B0604020202020204" pitchFamily="34" charset="0"/>
              <a:buChar char="•"/>
            </a:pPr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rgbClr val="002060"/>
                </a:solidFill>
                <a:effectLst>
                  <a:glow rad="1270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Invitation and reprimand</a:t>
            </a:r>
            <a:endParaRPr lang="en-GB" sz="2400" b="1" dirty="0">
              <a:ln>
                <a:solidFill>
                  <a:schemeClr val="tx1"/>
                </a:solidFill>
              </a:ln>
              <a:effectLst>
                <a:glow rad="127000">
                  <a:schemeClr val="bg1"/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448524" y="3522408"/>
            <a:ext cx="8227932" cy="1200329"/>
          </a:xfrm>
          <a:prstGeom prst="rect">
            <a:avLst/>
          </a:prstGeom>
          <a:blipFill>
            <a:blip r:embed="rId6">
              <a:duotone>
                <a:schemeClr val="bg2">
                  <a:shade val="45000"/>
                  <a:satMod val="135000"/>
                </a:schemeClr>
                <a:prstClr val="white"/>
              </a:duotone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colorTemperature colorTemp="3750"/>
                      </a14:imgEffect>
                      <a14:imgEffect>
                        <a14:saturation sat="85000"/>
                      </a14:imgEffect>
                    </a14:imgLayer>
                  </a14:imgProps>
                </a:ext>
              </a:extLst>
            </a:blip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pPr marL="1181100" indent="-285750">
              <a:buFont typeface="Wingdings" panose="05000000000000000000" pitchFamily="2" charset="2"/>
              <a:buChar char="Ø"/>
            </a:pPr>
            <a:r>
              <a:rPr lang="en-GB" sz="2000" b="1" dirty="0" smtClean="0">
                <a:ln>
                  <a:solidFill>
                    <a:schemeClr val="tx1"/>
                  </a:solidFill>
                </a:ln>
                <a:solidFill>
                  <a:srgbClr val="7030A0"/>
                </a:solidFill>
                <a:effectLst>
                  <a:glow rad="1270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Divine analysis</a:t>
            </a:r>
            <a:endParaRPr lang="en-GB" sz="2000" b="1" dirty="0">
              <a:ln>
                <a:solidFill>
                  <a:schemeClr val="tx1"/>
                </a:solidFill>
              </a:ln>
              <a:solidFill>
                <a:srgbClr val="7030A0"/>
              </a:solidFill>
              <a:effectLst>
                <a:glow rad="127000">
                  <a:srgbClr val="FFFF00"/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1181100" indent="-285750">
              <a:buFont typeface="Wingdings" panose="05000000000000000000" pitchFamily="2" charset="2"/>
              <a:buChar char="Ø"/>
            </a:pPr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rgbClr val="7030A0"/>
                </a:solidFill>
                <a:effectLst>
                  <a:glow rad="1270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Divine counsel</a:t>
            </a:r>
          </a:p>
          <a:p>
            <a:pPr marL="1809750" lvl="1" indent="-457200">
              <a:buFont typeface="Arial" panose="020B0604020202020204" pitchFamily="34" charset="0"/>
              <a:buChar char="•"/>
            </a:pPr>
            <a:r>
              <a:rPr lang="en-GB" sz="2800" b="1" i="1" dirty="0" smtClean="0">
                <a:ln>
                  <a:solidFill>
                    <a:schemeClr val="tx1"/>
                  </a:solidFill>
                </a:ln>
                <a:solidFill>
                  <a:srgbClr val="7030A0"/>
                </a:solidFill>
                <a:effectLst>
                  <a:glow rad="1270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First piece of advice:  - buy refined gold</a:t>
            </a:r>
            <a:endParaRPr lang="en-GB" sz="2800" b="1" i="1" dirty="0">
              <a:ln>
                <a:solidFill>
                  <a:schemeClr val="tx1"/>
                </a:solidFill>
              </a:ln>
              <a:solidFill>
                <a:srgbClr val="FF0000"/>
              </a:solidFill>
              <a:effectLst>
                <a:glow rad="63500">
                  <a:srgbClr val="FFFF00"/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20272" y="4845847"/>
            <a:ext cx="1656184" cy="15627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6899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CrisscrossEtching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82820"/>
            <a:ext cx="9174406" cy="6940820"/>
          </a:xfrm>
          <a:prstGeom prst="rect">
            <a:avLst/>
          </a:prstGeom>
        </p:spPr>
      </p:pic>
      <p:sp>
        <p:nvSpPr>
          <p:cNvPr id="4" name="Title 3"/>
          <p:cNvSpPr>
            <a:spLocks noGrp="1"/>
          </p:cNvSpPr>
          <p:nvPr>
            <p:ph type="title"/>
          </p:nvPr>
        </p:nvSpPr>
        <p:spPr>
          <a:solidFill>
            <a:schemeClr val="bg2"/>
          </a:solidFill>
        </p:spPr>
        <p:txBody>
          <a:bodyPr>
            <a:normAutofit/>
          </a:bodyPr>
          <a:lstStyle/>
          <a:p>
            <a:r>
              <a:rPr lang="en-GB" sz="2800" b="1" dirty="0" smtClean="0">
                <a:ln>
                  <a:solidFill>
                    <a:schemeClr val="tx1"/>
                  </a:solidFill>
                </a:ln>
                <a:solidFill>
                  <a:srgbClr val="FFFF00"/>
                </a:solidFill>
                <a:effectLst>
                  <a:glow rad="63500">
                    <a:srgbClr val="00B05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Poor &amp; wretched</a:t>
            </a:r>
            <a:br>
              <a:rPr lang="en-GB" sz="2800" b="1" dirty="0" smtClean="0">
                <a:ln>
                  <a:solidFill>
                    <a:schemeClr val="tx1"/>
                  </a:solidFill>
                </a:ln>
                <a:solidFill>
                  <a:srgbClr val="FFFF00"/>
                </a:solidFill>
                <a:effectLst>
                  <a:glow rad="63500">
                    <a:srgbClr val="00B05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GB" sz="2800" b="1" dirty="0" smtClean="0">
                <a:ln>
                  <a:solidFill>
                    <a:schemeClr val="tx1"/>
                  </a:solidFill>
                </a:ln>
                <a:solidFill>
                  <a:srgbClr val="FFFF00"/>
                </a:solidFill>
                <a:effectLst>
                  <a:glow rad="63500">
                    <a:srgbClr val="00B05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Revelation 3:14-22</a:t>
            </a:r>
            <a:endParaRPr lang="en-GB" sz="2800" b="1" dirty="0">
              <a:ln>
                <a:solidFill>
                  <a:schemeClr val="tx1"/>
                </a:solidFill>
              </a:ln>
              <a:solidFill>
                <a:srgbClr val="FFFF00"/>
              </a:solidFill>
              <a:effectLst>
                <a:glow rad="63500">
                  <a:srgbClr val="00B050"/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48524" y="1367972"/>
            <a:ext cx="8227932" cy="1323439"/>
          </a:xfrm>
          <a:prstGeom prst="rect">
            <a:avLst/>
          </a:prstGeom>
          <a:blipFill dpi="0" rotWithShape="1">
            <a:blip r:embed="rId4">
              <a:duotone>
                <a:schemeClr val="bg2">
                  <a:shade val="45000"/>
                  <a:satMod val="135000"/>
                </a:schemeClr>
                <a:prstClr val="white"/>
              </a:duotone>
              <a:extLst>
                <a:ext uri="{BEBA8EAE-BF5A-486C-A8C5-ECC9F3942E4B}">
                  <a14:imgProps xmlns:a14="http://schemas.microsoft.com/office/drawing/2010/main">
                    <a14:imgLayer r:embed="rId5"/>
                  </a14:imgProps>
                </a:ext>
              </a:extLst>
            </a:blip>
            <a:srcRect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glow rad="762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1.1 </a:t>
            </a:r>
            <a:r>
              <a:rPr lang="en-GB" sz="2400" b="1" i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glow rad="762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 the angel of the church at Laodicea</a:t>
            </a:r>
          </a:p>
          <a:p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glow rad="762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1.2 The description of the speaker</a:t>
            </a:r>
          </a:p>
          <a:p>
            <a:r>
              <a:rPr lang="en-GB" sz="32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glow rad="762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1.3 The Prophetic message – </a:t>
            </a:r>
            <a:r>
              <a:rPr lang="en-GB" sz="3200" b="1" i="1" dirty="0" smtClean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glow rad="762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“I know…”</a:t>
            </a:r>
            <a:endParaRPr lang="en-GB" sz="3200" dirty="0">
              <a:ln>
                <a:solidFill>
                  <a:schemeClr val="tx1"/>
                </a:solidFill>
              </a:ln>
              <a:solidFill>
                <a:srgbClr val="A7B218"/>
              </a:solidFill>
              <a:effectLst>
                <a:glow rad="76200">
                  <a:srgbClr val="FFFF00"/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48524" y="2691411"/>
            <a:ext cx="8227932" cy="830997"/>
          </a:xfrm>
          <a:prstGeom prst="rect">
            <a:avLst/>
          </a:prstGeom>
          <a:blipFill>
            <a:blip r:embed="rId6">
              <a:duotone>
                <a:schemeClr val="bg2">
                  <a:shade val="45000"/>
                  <a:satMod val="135000"/>
                </a:schemeClr>
                <a:prstClr val="white"/>
              </a:duotone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colorTemperature colorTemp="3750"/>
                      </a14:imgEffect>
                      <a14:imgEffect>
                        <a14:saturation sat="85000"/>
                      </a14:imgEffect>
                    </a14:imgLayer>
                  </a14:imgProps>
                </a:ext>
              </a:extLst>
            </a:blip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pPr marL="895350" indent="-266700">
              <a:buFont typeface="Arial" panose="020B0604020202020204" pitchFamily="34" charset="0"/>
              <a:buChar char="•"/>
            </a:pPr>
            <a:r>
              <a:rPr lang="en-GB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rgbClr val="002060"/>
                </a:solidFill>
                <a:effectLst>
                  <a:glow rad="1270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 commendation ! </a:t>
            </a:r>
          </a:p>
          <a:p>
            <a:pPr marL="895350" indent="-266700">
              <a:buFont typeface="Arial" panose="020B0604020202020204" pitchFamily="34" charset="0"/>
              <a:buChar char="•"/>
            </a:pPr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rgbClr val="002060"/>
                </a:solidFill>
                <a:effectLst>
                  <a:glow rad="1270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Invitation and reprimand</a:t>
            </a:r>
            <a:endParaRPr lang="en-GB" sz="2400" b="1" dirty="0">
              <a:ln>
                <a:solidFill>
                  <a:schemeClr val="tx1"/>
                </a:solidFill>
              </a:ln>
              <a:effectLst>
                <a:glow rad="127000">
                  <a:schemeClr val="bg1"/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458034" y="3425315"/>
            <a:ext cx="8227932" cy="1569660"/>
          </a:xfrm>
          <a:prstGeom prst="rect">
            <a:avLst/>
          </a:prstGeom>
          <a:blipFill>
            <a:blip r:embed="rId6">
              <a:duotone>
                <a:schemeClr val="bg2">
                  <a:shade val="45000"/>
                  <a:satMod val="135000"/>
                </a:schemeClr>
                <a:prstClr val="white"/>
              </a:duotone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colorTemperature colorTemp="3750"/>
                      </a14:imgEffect>
                      <a14:imgEffect>
                        <a14:saturation sat="85000"/>
                      </a14:imgEffect>
                    </a14:imgLayer>
                  </a14:imgProps>
                </a:ext>
              </a:extLst>
            </a:blip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pPr marL="1181100" indent="-285750">
              <a:buFont typeface="Wingdings" panose="05000000000000000000" pitchFamily="2" charset="2"/>
              <a:buChar char="Ø"/>
            </a:pPr>
            <a:r>
              <a:rPr lang="en-GB" sz="2000" b="1" dirty="0" smtClean="0">
                <a:ln>
                  <a:solidFill>
                    <a:schemeClr val="tx1"/>
                  </a:solidFill>
                </a:ln>
                <a:solidFill>
                  <a:srgbClr val="7030A0"/>
                </a:solidFill>
                <a:effectLst>
                  <a:glow rad="1270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Divine analysis</a:t>
            </a:r>
            <a:endParaRPr lang="en-GB" sz="2000" b="1" dirty="0">
              <a:ln>
                <a:solidFill>
                  <a:schemeClr val="tx1"/>
                </a:solidFill>
              </a:ln>
              <a:solidFill>
                <a:srgbClr val="7030A0"/>
              </a:solidFill>
              <a:effectLst>
                <a:glow rad="127000">
                  <a:srgbClr val="FFFF00"/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1181100" indent="-285750">
              <a:buFont typeface="Wingdings" panose="05000000000000000000" pitchFamily="2" charset="2"/>
              <a:buChar char="Ø"/>
            </a:pPr>
            <a:r>
              <a:rPr lang="en-GB" sz="2000" b="1" dirty="0" smtClean="0">
                <a:ln>
                  <a:solidFill>
                    <a:schemeClr val="tx1"/>
                  </a:solidFill>
                </a:ln>
                <a:solidFill>
                  <a:srgbClr val="7030A0"/>
                </a:solidFill>
                <a:effectLst>
                  <a:glow rad="1270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Divine counsel</a:t>
            </a:r>
          </a:p>
          <a:p>
            <a:pPr marL="1809750" lvl="1" indent="-457200">
              <a:buFont typeface="Arial" panose="020B0604020202020204" pitchFamily="34" charset="0"/>
              <a:buChar char="•"/>
            </a:pPr>
            <a:r>
              <a:rPr lang="en-GB" sz="2800" b="1" i="1" dirty="0" smtClean="0">
                <a:ln>
                  <a:solidFill>
                    <a:schemeClr val="tx1"/>
                  </a:solidFill>
                </a:ln>
                <a:solidFill>
                  <a:srgbClr val="7030A0"/>
                </a:solidFill>
                <a:effectLst>
                  <a:glow rad="1270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Second piece of advice -  </a:t>
            </a:r>
            <a:r>
              <a:rPr lang="en-GB" sz="2800" b="1" i="1" dirty="0" smtClean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glow rad="1270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buy</a:t>
            </a:r>
            <a:r>
              <a:rPr lang="en-GB" sz="2800" b="1" i="1" dirty="0" smtClean="0">
                <a:ln>
                  <a:solidFill>
                    <a:schemeClr val="tx1"/>
                  </a:solidFill>
                </a:ln>
                <a:solidFill>
                  <a:srgbClr val="7030A0"/>
                </a:solidFill>
                <a:effectLst>
                  <a:glow rad="1270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GB" sz="2800" b="1" i="1" dirty="0" smtClean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glow rad="1270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white </a:t>
            </a:r>
            <a:r>
              <a:rPr lang="en-GB" sz="2800" b="1" i="1" dirty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glow rad="1270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clothes </a:t>
            </a:r>
            <a:r>
              <a:rPr lang="en-GB" sz="2800" b="1" i="1" dirty="0" smtClean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glow rad="1270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washed by Jesus </a:t>
            </a:r>
            <a:endParaRPr lang="en-GB" sz="2800" b="1" i="1" dirty="0">
              <a:ln>
                <a:solidFill>
                  <a:schemeClr val="tx1"/>
                </a:solidFill>
              </a:ln>
              <a:solidFill>
                <a:srgbClr val="FF0000"/>
              </a:solidFill>
              <a:effectLst>
                <a:glow rad="127000">
                  <a:srgbClr val="FFFF00"/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76256" y="5013176"/>
            <a:ext cx="1600200" cy="1143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61541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CrisscrossEtching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82820"/>
            <a:ext cx="9174406" cy="6940820"/>
          </a:xfrm>
          <a:prstGeom prst="rect">
            <a:avLst/>
          </a:prstGeom>
        </p:spPr>
      </p:pic>
      <p:sp>
        <p:nvSpPr>
          <p:cNvPr id="4" name="Title 3"/>
          <p:cNvSpPr>
            <a:spLocks noGrp="1"/>
          </p:cNvSpPr>
          <p:nvPr>
            <p:ph type="title"/>
          </p:nvPr>
        </p:nvSpPr>
        <p:spPr>
          <a:solidFill>
            <a:schemeClr val="bg2"/>
          </a:solidFill>
        </p:spPr>
        <p:txBody>
          <a:bodyPr>
            <a:normAutofit/>
          </a:bodyPr>
          <a:lstStyle/>
          <a:p>
            <a:r>
              <a:rPr lang="en-GB" sz="2800" b="1" dirty="0" smtClean="0">
                <a:ln>
                  <a:solidFill>
                    <a:schemeClr val="tx1"/>
                  </a:solidFill>
                </a:ln>
                <a:solidFill>
                  <a:srgbClr val="FFFF00"/>
                </a:solidFill>
                <a:effectLst>
                  <a:glow rad="63500">
                    <a:srgbClr val="00B05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Poor &amp; wretched</a:t>
            </a:r>
            <a:br>
              <a:rPr lang="en-GB" sz="2800" b="1" dirty="0" smtClean="0">
                <a:ln>
                  <a:solidFill>
                    <a:schemeClr val="tx1"/>
                  </a:solidFill>
                </a:ln>
                <a:solidFill>
                  <a:srgbClr val="FFFF00"/>
                </a:solidFill>
                <a:effectLst>
                  <a:glow rad="63500">
                    <a:srgbClr val="00B05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GB" sz="2800" b="1" dirty="0" smtClean="0">
                <a:ln>
                  <a:solidFill>
                    <a:schemeClr val="tx1"/>
                  </a:solidFill>
                </a:ln>
                <a:solidFill>
                  <a:srgbClr val="FFFF00"/>
                </a:solidFill>
                <a:effectLst>
                  <a:glow rad="63500">
                    <a:srgbClr val="00B05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Revelation 3:14-22</a:t>
            </a:r>
            <a:endParaRPr lang="en-GB" sz="2800" b="1" dirty="0">
              <a:ln>
                <a:solidFill>
                  <a:schemeClr val="tx1"/>
                </a:solidFill>
              </a:ln>
              <a:solidFill>
                <a:srgbClr val="FFFF00"/>
              </a:solidFill>
              <a:effectLst>
                <a:glow rad="63500">
                  <a:srgbClr val="00B050"/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48524" y="1367972"/>
            <a:ext cx="8227932" cy="1323439"/>
          </a:xfrm>
          <a:prstGeom prst="rect">
            <a:avLst/>
          </a:prstGeom>
          <a:blipFill dpi="0" rotWithShape="1">
            <a:blip r:embed="rId4">
              <a:duotone>
                <a:schemeClr val="bg2">
                  <a:shade val="45000"/>
                  <a:satMod val="135000"/>
                </a:schemeClr>
                <a:prstClr val="white"/>
              </a:duotone>
              <a:extLst>
                <a:ext uri="{BEBA8EAE-BF5A-486C-A8C5-ECC9F3942E4B}">
                  <a14:imgProps xmlns:a14="http://schemas.microsoft.com/office/drawing/2010/main">
                    <a14:imgLayer r:embed="rId5"/>
                  </a14:imgProps>
                </a:ext>
              </a:extLst>
            </a:blip>
            <a:srcRect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glow rad="762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1.1 </a:t>
            </a:r>
            <a:r>
              <a:rPr lang="en-GB" sz="2400" b="1" i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glow rad="762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 the angel of the church at Laodicea</a:t>
            </a:r>
          </a:p>
          <a:p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glow rad="762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1.2 The description of the speaker</a:t>
            </a:r>
          </a:p>
          <a:p>
            <a:r>
              <a:rPr lang="en-GB" sz="32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glow rad="762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1.3 The Prophetic message – </a:t>
            </a:r>
            <a:r>
              <a:rPr lang="en-GB" sz="3200" b="1" i="1" dirty="0" smtClean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glow rad="762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“I know…”</a:t>
            </a:r>
            <a:endParaRPr lang="en-GB" sz="3200" dirty="0">
              <a:ln>
                <a:solidFill>
                  <a:schemeClr val="tx1"/>
                </a:solidFill>
              </a:ln>
              <a:solidFill>
                <a:srgbClr val="A7B218"/>
              </a:solidFill>
              <a:effectLst>
                <a:glow rad="76200">
                  <a:srgbClr val="FFFF00"/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48524" y="2691411"/>
            <a:ext cx="8227932" cy="830997"/>
          </a:xfrm>
          <a:prstGeom prst="rect">
            <a:avLst/>
          </a:prstGeom>
          <a:blipFill>
            <a:blip r:embed="rId6">
              <a:duotone>
                <a:schemeClr val="bg2">
                  <a:shade val="45000"/>
                  <a:satMod val="135000"/>
                </a:schemeClr>
                <a:prstClr val="white"/>
              </a:duotone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colorTemperature colorTemp="3750"/>
                      </a14:imgEffect>
                      <a14:imgEffect>
                        <a14:saturation sat="85000"/>
                      </a14:imgEffect>
                    </a14:imgLayer>
                  </a14:imgProps>
                </a:ext>
              </a:extLst>
            </a:blip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pPr marL="895350" indent="-266700">
              <a:buFont typeface="Arial" panose="020B0604020202020204" pitchFamily="34" charset="0"/>
              <a:buChar char="•"/>
            </a:pPr>
            <a:r>
              <a:rPr lang="en-GB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rgbClr val="002060"/>
                </a:solidFill>
                <a:effectLst>
                  <a:glow rad="1270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 commendation ! </a:t>
            </a:r>
          </a:p>
          <a:p>
            <a:pPr marL="895350" indent="-266700">
              <a:buFont typeface="Arial" panose="020B0604020202020204" pitchFamily="34" charset="0"/>
              <a:buChar char="•"/>
            </a:pPr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rgbClr val="002060"/>
                </a:solidFill>
                <a:effectLst>
                  <a:glow rad="1270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Invitation and reprimand</a:t>
            </a:r>
            <a:endParaRPr lang="en-GB" sz="2400" b="1" dirty="0">
              <a:ln>
                <a:solidFill>
                  <a:schemeClr val="tx1"/>
                </a:solidFill>
              </a:ln>
              <a:effectLst>
                <a:glow rad="127000">
                  <a:schemeClr val="bg1"/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458034" y="3425315"/>
            <a:ext cx="8227932" cy="1569660"/>
          </a:xfrm>
          <a:prstGeom prst="rect">
            <a:avLst/>
          </a:prstGeom>
          <a:blipFill>
            <a:blip r:embed="rId6">
              <a:duotone>
                <a:schemeClr val="bg2">
                  <a:shade val="45000"/>
                  <a:satMod val="135000"/>
                </a:schemeClr>
                <a:prstClr val="white"/>
              </a:duotone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colorTemperature colorTemp="3750"/>
                      </a14:imgEffect>
                      <a14:imgEffect>
                        <a14:saturation sat="85000"/>
                      </a14:imgEffect>
                    </a14:imgLayer>
                  </a14:imgProps>
                </a:ext>
              </a:extLst>
            </a:blip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pPr marL="1181100" indent="-285750">
              <a:buFont typeface="Wingdings" panose="05000000000000000000" pitchFamily="2" charset="2"/>
              <a:buChar char="Ø"/>
            </a:pPr>
            <a:r>
              <a:rPr lang="en-GB" sz="2000" b="1" dirty="0" smtClean="0">
                <a:ln>
                  <a:solidFill>
                    <a:schemeClr val="tx1"/>
                  </a:solidFill>
                </a:ln>
                <a:solidFill>
                  <a:srgbClr val="7030A0"/>
                </a:solidFill>
                <a:effectLst>
                  <a:glow rad="1270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Divine analysis</a:t>
            </a:r>
            <a:endParaRPr lang="en-GB" sz="2000" b="1" dirty="0">
              <a:ln>
                <a:solidFill>
                  <a:schemeClr val="tx1"/>
                </a:solidFill>
              </a:ln>
              <a:solidFill>
                <a:srgbClr val="7030A0"/>
              </a:solidFill>
              <a:effectLst>
                <a:glow rad="127000">
                  <a:srgbClr val="FFFF00"/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1181100" indent="-285750">
              <a:buFont typeface="Wingdings" panose="05000000000000000000" pitchFamily="2" charset="2"/>
              <a:buChar char="Ø"/>
            </a:pPr>
            <a:r>
              <a:rPr lang="en-GB" sz="2000" b="1" dirty="0" smtClean="0">
                <a:ln>
                  <a:solidFill>
                    <a:schemeClr val="tx1"/>
                  </a:solidFill>
                </a:ln>
                <a:solidFill>
                  <a:srgbClr val="7030A0"/>
                </a:solidFill>
                <a:effectLst>
                  <a:glow rad="1270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Divine counsel</a:t>
            </a:r>
          </a:p>
          <a:p>
            <a:pPr marL="1828800" lvl="3" indent="-457200">
              <a:buFont typeface="Arial" panose="020B0604020202020204" pitchFamily="34" charset="0"/>
              <a:buChar char="•"/>
            </a:pPr>
            <a:r>
              <a:rPr lang="en-GB" sz="2800" b="1" i="1" dirty="0" smtClean="0">
                <a:ln>
                  <a:solidFill>
                    <a:schemeClr val="tx1"/>
                  </a:solidFill>
                </a:ln>
                <a:solidFill>
                  <a:srgbClr val="7030A0"/>
                </a:solidFill>
                <a:effectLst>
                  <a:glow rad="1270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Third piece of advice -  </a:t>
            </a:r>
            <a:r>
              <a:rPr lang="en-GB" sz="2800" b="1" i="1" dirty="0" smtClean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glow rad="635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buy </a:t>
            </a:r>
            <a:r>
              <a:rPr lang="en-GB" sz="2800" b="1" i="1" dirty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glow rad="635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salve to put on your </a:t>
            </a:r>
            <a:r>
              <a:rPr lang="en-GB" sz="2800" b="1" i="1" dirty="0" smtClean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glow rad="635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eyes	</a:t>
            </a:r>
            <a:endParaRPr lang="en-GB" sz="2800" b="1" i="1" dirty="0">
              <a:ln>
                <a:solidFill>
                  <a:schemeClr val="tx1"/>
                </a:solidFill>
              </a:ln>
              <a:solidFill>
                <a:srgbClr val="FF0000"/>
              </a:solidFill>
              <a:effectLst>
                <a:glow rad="63500">
                  <a:srgbClr val="FFFF00"/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80966" y="4797152"/>
            <a:ext cx="1905000" cy="133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22386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CrisscrossEtching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82820"/>
            <a:ext cx="9174406" cy="6940820"/>
          </a:xfrm>
          <a:prstGeom prst="rect">
            <a:avLst/>
          </a:prstGeom>
        </p:spPr>
      </p:pic>
      <p:sp>
        <p:nvSpPr>
          <p:cNvPr id="4" name="Title 3"/>
          <p:cNvSpPr>
            <a:spLocks noGrp="1"/>
          </p:cNvSpPr>
          <p:nvPr>
            <p:ph type="title"/>
          </p:nvPr>
        </p:nvSpPr>
        <p:spPr>
          <a:solidFill>
            <a:schemeClr val="bg2"/>
          </a:solidFill>
        </p:spPr>
        <p:txBody>
          <a:bodyPr>
            <a:normAutofit/>
          </a:bodyPr>
          <a:lstStyle/>
          <a:p>
            <a:r>
              <a:rPr lang="en-GB" sz="2800" b="1" dirty="0" smtClean="0">
                <a:ln>
                  <a:solidFill>
                    <a:schemeClr val="tx1"/>
                  </a:solidFill>
                </a:ln>
                <a:solidFill>
                  <a:srgbClr val="FFFF00"/>
                </a:solidFill>
                <a:effectLst>
                  <a:glow rad="63500">
                    <a:srgbClr val="00B05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Poor &amp; wretched</a:t>
            </a:r>
            <a:br>
              <a:rPr lang="en-GB" sz="2800" b="1" dirty="0" smtClean="0">
                <a:ln>
                  <a:solidFill>
                    <a:schemeClr val="tx1"/>
                  </a:solidFill>
                </a:ln>
                <a:solidFill>
                  <a:srgbClr val="FFFF00"/>
                </a:solidFill>
                <a:effectLst>
                  <a:glow rad="63500">
                    <a:srgbClr val="00B05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GB" sz="2800" b="1" dirty="0" smtClean="0">
                <a:ln>
                  <a:solidFill>
                    <a:schemeClr val="tx1"/>
                  </a:solidFill>
                </a:ln>
                <a:solidFill>
                  <a:srgbClr val="FFFF00"/>
                </a:solidFill>
                <a:effectLst>
                  <a:glow rad="63500">
                    <a:srgbClr val="00B05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Revelation 3:14-22</a:t>
            </a:r>
            <a:endParaRPr lang="en-GB" sz="2800" b="1" dirty="0">
              <a:ln>
                <a:solidFill>
                  <a:schemeClr val="tx1"/>
                </a:solidFill>
              </a:ln>
              <a:solidFill>
                <a:srgbClr val="FFFF00"/>
              </a:solidFill>
              <a:effectLst>
                <a:glow rad="63500">
                  <a:srgbClr val="00B050"/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48524" y="1367972"/>
            <a:ext cx="8227932" cy="1323439"/>
          </a:xfrm>
          <a:prstGeom prst="rect">
            <a:avLst/>
          </a:prstGeom>
          <a:blipFill dpi="0" rotWithShape="1">
            <a:blip r:embed="rId4">
              <a:duotone>
                <a:schemeClr val="bg2">
                  <a:shade val="45000"/>
                  <a:satMod val="135000"/>
                </a:schemeClr>
                <a:prstClr val="white"/>
              </a:duotone>
              <a:extLst>
                <a:ext uri="{BEBA8EAE-BF5A-486C-A8C5-ECC9F3942E4B}">
                  <a14:imgProps xmlns:a14="http://schemas.microsoft.com/office/drawing/2010/main">
                    <a14:imgLayer r:embed="rId5"/>
                  </a14:imgProps>
                </a:ext>
              </a:extLst>
            </a:blip>
            <a:srcRect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glow rad="762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1.1 </a:t>
            </a:r>
            <a:r>
              <a:rPr lang="en-GB" sz="2400" b="1" i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glow rad="762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 the angel of the church at Laodicea</a:t>
            </a:r>
          </a:p>
          <a:p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glow rad="762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1.2 The description of the speaker</a:t>
            </a:r>
          </a:p>
          <a:p>
            <a:r>
              <a:rPr lang="en-GB" sz="32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glow rad="762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1.3 The Prophetic message – </a:t>
            </a:r>
            <a:r>
              <a:rPr lang="en-GB" sz="3200" b="1" i="1" dirty="0" smtClean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glow rad="762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“I know…”</a:t>
            </a:r>
            <a:endParaRPr lang="en-GB" sz="3200" dirty="0">
              <a:ln>
                <a:solidFill>
                  <a:schemeClr val="tx1"/>
                </a:solidFill>
              </a:ln>
              <a:solidFill>
                <a:srgbClr val="A7B218"/>
              </a:solidFill>
              <a:effectLst>
                <a:glow rad="76200">
                  <a:srgbClr val="FFFF00"/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48524" y="2691411"/>
            <a:ext cx="8227932" cy="830997"/>
          </a:xfrm>
          <a:prstGeom prst="rect">
            <a:avLst/>
          </a:prstGeom>
          <a:blipFill>
            <a:blip r:embed="rId6">
              <a:duotone>
                <a:schemeClr val="bg2">
                  <a:shade val="45000"/>
                  <a:satMod val="135000"/>
                </a:schemeClr>
                <a:prstClr val="white"/>
              </a:duotone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colorTemperature colorTemp="3750"/>
                      </a14:imgEffect>
                      <a14:imgEffect>
                        <a14:saturation sat="85000"/>
                      </a14:imgEffect>
                    </a14:imgLayer>
                  </a14:imgProps>
                </a:ext>
              </a:extLst>
            </a:blip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pPr marL="895350" indent="-266700">
              <a:buFont typeface="Arial" panose="020B0604020202020204" pitchFamily="34" charset="0"/>
              <a:buChar char="•"/>
            </a:pPr>
            <a:r>
              <a:rPr lang="en-GB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rgbClr val="002060"/>
                </a:solidFill>
                <a:effectLst>
                  <a:glow rad="1270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 commendation ! </a:t>
            </a:r>
          </a:p>
          <a:p>
            <a:pPr marL="895350" indent="-266700">
              <a:buFont typeface="Arial" panose="020B0604020202020204" pitchFamily="34" charset="0"/>
              <a:buChar char="•"/>
            </a:pPr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rgbClr val="002060"/>
                </a:solidFill>
                <a:effectLst>
                  <a:glow rad="1270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Invitation and reprimand</a:t>
            </a:r>
            <a:endParaRPr lang="en-GB" sz="2400" b="1" dirty="0">
              <a:ln>
                <a:solidFill>
                  <a:schemeClr val="tx1"/>
                </a:solidFill>
              </a:ln>
              <a:effectLst>
                <a:glow rad="127000">
                  <a:schemeClr val="bg1"/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458034" y="3425315"/>
            <a:ext cx="8227932" cy="2000548"/>
          </a:xfrm>
          <a:prstGeom prst="rect">
            <a:avLst/>
          </a:prstGeom>
          <a:blipFill>
            <a:blip r:embed="rId6">
              <a:duotone>
                <a:schemeClr val="bg2">
                  <a:shade val="45000"/>
                  <a:satMod val="135000"/>
                </a:schemeClr>
                <a:prstClr val="white"/>
              </a:duotone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colorTemperature colorTemp="3750"/>
                      </a14:imgEffect>
                      <a14:imgEffect>
                        <a14:saturation sat="85000"/>
                      </a14:imgEffect>
                    </a14:imgLayer>
                  </a14:imgProps>
                </a:ext>
              </a:extLst>
            </a:blip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pPr marL="1181100" indent="-285750">
              <a:buFont typeface="Wingdings" panose="05000000000000000000" pitchFamily="2" charset="2"/>
              <a:buChar char="Ø"/>
            </a:pPr>
            <a:r>
              <a:rPr lang="en-GB" sz="2000" b="1" dirty="0" smtClean="0">
                <a:ln>
                  <a:solidFill>
                    <a:schemeClr val="tx1"/>
                  </a:solidFill>
                </a:ln>
                <a:solidFill>
                  <a:srgbClr val="7030A0"/>
                </a:solidFill>
                <a:effectLst>
                  <a:glow rad="1270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Divine analysis</a:t>
            </a:r>
            <a:endParaRPr lang="en-GB" sz="2000" b="1" dirty="0">
              <a:ln>
                <a:solidFill>
                  <a:schemeClr val="tx1"/>
                </a:solidFill>
              </a:ln>
              <a:solidFill>
                <a:srgbClr val="7030A0"/>
              </a:solidFill>
              <a:effectLst>
                <a:glow rad="127000">
                  <a:srgbClr val="FFFF00"/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1181100" indent="-285750">
              <a:buFont typeface="Wingdings" panose="05000000000000000000" pitchFamily="2" charset="2"/>
              <a:buChar char="Ø"/>
            </a:pPr>
            <a:r>
              <a:rPr lang="en-GB" sz="2000" b="1" dirty="0" smtClean="0">
                <a:ln>
                  <a:solidFill>
                    <a:schemeClr val="tx1"/>
                  </a:solidFill>
                </a:ln>
                <a:solidFill>
                  <a:srgbClr val="7030A0"/>
                </a:solidFill>
                <a:effectLst>
                  <a:glow rad="1270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Divine counsel</a:t>
            </a:r>
          </a:p>
          <a:p>
            <a:pPr marL="1828800" lvl="3" indent="-457200">
              <a:buFont typeface="Arial" panose="020B0604020202020204" pitchFamily="34" charset="0"/>
              <a:buChar char="•"/>
            </a:pPr>
            <a:r>
              <a:rPr lang="en-GB" sz="2800" b="1" dirty="0" smtClean="0">
                <a:ln>
                  <a:solidFill>
                    <a:schemeClr val="tx1"/>
                  </a:solidFill>
                </a:ln>
                <a:solidFill>
                  <a:srgbClr val="7030A0"/>
                </a:solidFill>
                <a:effectLst>
                  <a:glow rad="635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Reprimand and invitation: </a:t>
            </a:r>
            <a:r>
              <a:rPr lang="en-GB" sz="2800" b="1" i="1" dirty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glow rad="635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Those whom I love I rebuke and discipline. So be earnest and repent. </a:t>
            </a:r>
            <a:r>
              <a:rPr lang="en-GB" sz="2800" b="1" i="1" dirty="0" smtClean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glow rad="635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endParaRPr lang="en-GB" sz="2800" b="1" i="1" dirty="0">
              <a:ln>
                <a:solidFill>
                  <a:schemeClr val="tx1"/>
                </a:solidFill>
              </a:ln>
              <a:solidFill>
                <a:srgbClr val="FF0000"/>
              </a:solidFill>
              <a:effectLst>
                <a:glow rad="63500">
                  <a:srgbClr val="FFFF00"/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1981976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CrisscrossEtching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82820"/>
            <a:ext cx="9174406" cy="6940820"/>
          </a:xfrm>
          <a:prstGeom prst="rect">
            <a:avLst/>
          </a:prstGeom>
        </p:spPr>
      </p:pic>
      <p:sp>
        <p:nvSpPr>
          <p:cNvPr id="4" name="Title 3"/>
          <p:cNvSpPr>
            <a:spLocks noGrp="1"/>
          </p:cNvSpPr>
          <p:nvPr>
            <p:ph type="title"/>
          </p:nvPr>
        </p:nvSpPr>
        <p:spPr>
          <a:solidFill>
            <a:schemeClr val="bg2"/>
          </a:solidFill>
        </p:spPr>
        <p:txBody>
          <a:bodyPr>
            <a:normAutofit/>
          </a:bodyPr>
          <a:lstStyle/>
          <a:p>
            <a:r>
              <a:rPr lang="en-GB" sz="2800" b="1" dirty="0" smtClean="0">
                <a:ln>
                  <a:solidFill>
                    <a:schemeClr val="tx1"/>
                  </a:solidFill>
                </a:ln>
                <a:solidFill>
                  <a:srgbClr val="FFFF00"/>
                </a:solidFill>
                <a:effectLst>
                  <a:glow rad="63500">
                    <a:srgbClr val="00B05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Poor &amp; wretched</a:t>
            </a:r>
            <a:br>
              <a:rPr lang="en-GB" sz="2800" b="1" dirty="0" smtClean="0">
                <a:ln>
                  <a:solidFill>
                    <a:schemeClr val="tx1"/>
                  </a:solidFill>
                </a:ln>
                <a:solidFill>
                  <a:srgbClr val="FFFF00"/>
                </a:solidFill>
                <a:effectLst>
                  <a:glow rad="63500">
                    <a:srgbClr val="00B05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GB" sz="2800" b="1" dirty="0" smtClean="0">
                <a:ln>
                  <a:solidFill>
                    <a:schemeClr val="tx1"/>
                  </a:solidFill>
                </a:ln>
                <a:solidFill>
                  <a:srgbClr val="FFFF00"/>
                </a:solidFill>
                <a:effectLst>
                  <a:glow rad="63500">
                    <a:srgbClr val="00B05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Revelation 3:14-22</a:t>
            </a:r>
            <a:endParaRPr lang="en-GB" sz="2800" b="1" dirty="0">
              <a:ln>
                <a:solidFill>
                  <a:schemeClr val="tx1"/>
                </a:solidFill>
              </a:ln>
              <a:solidFill>
                <a:srgbClr val="FFFF00"/>
              </a:solidFill>
              <a:effectLst>
                <a:glow rad="63500">
                  <a:srgbClr val="00B050"/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48524" y="1367972"/>
            <a:ext cx="8227932" cy="1323439"/>
          </a:xfrm>
          <a:prstGeom prst="rect">
            <a:avLst/>
          </a:prstGeom>
          <a:blipFill dpi="0" rotWithShape="1">
            <a:blip r:embed="rId4">
              <a:duotone>
                <a:schemeClr val="bg2">
                  <a:shade val="45000"/>
                  <a:satMod val="135000"/>
                </a:schemeClr>
                <a:prstClr val="white"/>
              </a:duotone>
              <a:extLst>
                <a:ext uri="{BEBA8EAE-BF5A-486C-A8C5-ECC9F3942E4B}">
                  <a14:imgProps xmlns:a14="http://schemas.microsoft.com/office/drawing/2010/main">
                    <a14:imgLayer r:embed="rId5"/>
                  </a14:imgProps>
                </a:ext>
              </a:extLst>
            </a:blip>
            <a:srcRect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glow rad="762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1.1 </a:t>
            </a:r>
            <a:r>
              <a:rPr lang="en-GB" sz="2400" b="1" i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glow rad="762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 the angel of the church at Laodicea</a:t>
            </a:r>
          </a:p>
          <a:p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glow rad="762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1.2 The description of the speaker</a:t>
            </a:r>
          </a:p>
          <a:p>
            <a:r>
              <a:rPr lang="en-GB" sz="32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glow rad="762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1.3 The Prophetic message – </a:t>
            </a:r>
            <a:r>
              <a:rPr lang="en-GB" sz="3200" b="1" i="1" dirty="0" smtClean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glow rad="762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“I know…”</a:t>
            </a:r>
            <a:endParaRPr lang="en-GB" sz="3200" dirty="0">
              <a:ln>
                <a:solidFill>
                  <a:schemeClr val="tx1"/>
                </a:solidFill>
              </a:ln>
              <a:solidFill>
                <a:srgbClr val="A7B218"/>
              </a:solidFill>
              <a:effectLst>
                <a:glow rad="76200">
                  <a:srgbClr val="FFFF00"/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48524" y="2691411"/>
            <a:ext cx="8227932" cy="830997"/>
          </a:xfrm>
          <a:prstGeom prst="rect">
            <a:avLst/>
          </a:prstGeom>
          <a:blipFill>
            <a:blip r:embed="rId6">
              <a:duotone>
                <a:schemeClr val="bg2">
                  <a:shade val="45000"/>
                  <a:satMod val="135000"/>
                </a:schemeClr>
                <a:prstClr val="white"/>
              </a:duotone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colorTemperature colorTemp="3750"/>
                      </a14:imgEffect>
                      <a14:imgEffect>
                        <a14:saturation sat="85000"/>
                      </a14:imgEffect>
                    </a14:imgLayer>
                  </a14:imgProps>
                </a:ext>
              </a:extLst>
            </a:blip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pPr marL="895350" indent="-266700">
              <a:buFont typeface="Arial" panose="020B0604020202020204" pitchFamily="34" charset="0"/>
              <a:buChar char="•"/>
            </a:pPr>
            <a:r>
              <a:rPr lang="en-GB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rgbClr val="002060"/>
                </a:solidFill>
                <a:effectLst>
                  <a:glow rad="1270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 commendation ! </a:t>
            </a:r>
          </a:p>
          <a:p>
            <a:pPr marL="895350" indent="-266700">
              <a:buFont typeface="Arial" panose="020B0604020202020204" pitchFamily="34" charset="0"/>
              <a:buChar char="•"/>
            </a:pPr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rgbClr val="002060"/>
                </a:solidFill>
                <a:effectLst>
                  <a:glow rad="1270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Invitation and reprimand</a:t>
            </a:r>
            <a:endParaRPr lang="en-GB" sz="2400" b="1" dirty="0">
              <a:ln>
                <a:solidFill>
                  <a:schemeClr val="tx1"/>
                </a:solidFill>
              </a:ln>
              <a:effectLst>
                <a:glow rad="127000">
                  <a:schemeClr val="bg1"/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458034" y="3425315"/>
            <a:ext cx="8227932" cy="2616101"/>
          </a:xfrm>
          <a:prstGeom prst="rect">
            <a:avLst/>
          </a:prstGeom>
          <a:blipFill>
            <a:blip r:embed="rId6">
              <a:duotone>
                <a:schemeClr val="bg2">
                  <a:shade val="45000"/>
                  <a:satMod val="135000"/>
                </a:schemeClr>
                <a:prstClr val="white"/>
              </a:duotone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colorTemperature colorTemp="3750"/>
                      </a14:imgEffect>
                      <a14:imgEffect>
                        <a14:saturation sat="85000"/>
                      </a14:imgEffect>
                    </a14:imgLayer>
                  </a14:imgProps>
                </a:ext>
              </a:extLst>
            </a:blip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pPr marL="1181100" indent="-285750">
              <a:buFont typeface="Wingdings" panose="05000000000000000000" pitchFamily="2" charset="2"/>
              <a:buChar char="Ø"/>
            </a:pPr>
            <a:r>
              <a:rPr lang="en-GB" sz="2000" b="1" dirty="0" smtClean="0">
                <a:ln>
                  <a:solidFill>
                    <a:schemeClr val="tx1"/>
                  </a:solidFill>
                </a:ln>
                <a:solidFill>
                  <a:srgbClr val="7030A0"/>
                </a:solidFill>
                <a:effectLst>
                  <a:glow rad="1270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Divine analysis</a:t>
            </a:r>
            <a:endParaRPr lang="en-GB" sz="2000" b="1" dirty="0">
              <a:ln>
                <a:solidFill>
                  <a:schemeClr val="tx1"/>
                </a:solidFill>
              </a:ln>
              <a:solidFill>
                <a:srgbClr val="7030A0"/>
              </a:solidFill>
              <a:effectLst>
                <a:glow rad="127000">
                  <a:srgbClr val="FFFF00"/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1181100" indent="-285750">
              <a:buFont typeface="Wingdings" panose="05000000000000000000" pitchFamily="2" charset="2"/>
              <a:buChar char="Ø"/>
            </a:pPr>
            <a:r>
              <a:rPr lang="en-GB" sz="2000" b="1" dirty="0" smtClean="0">
                <a:ln>
                  <a:solidFill>
                    <a:schemeClr val="tx1"/>
                  </a:solidFill>
                </a:ln>
                <a:solidFill>
                  <a:srgbClr val="7030A0"/>
                </a:solidFill>
                <a:effectLst>
                  <a:glow rad="1270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Divine counsel</a:t>
            </a:r>
          </a:p>
          <a:p>
            <a:pPr marL="1828800" lvl="3" indent="-457200">
              <a:buFont typeface="Arial" panose="020B0604020202020204" pitchFamily="34" charset="0"/>
              <a:buChar char="•"/>
            </a:pPr>
            <a:r>
              <a:rPr lang="en-GB" sz="2800" b="1" dirty="0" smtClean="0">
                <a:ln>
                  <a:solidFill>
                    <a:schemeClr val="tx1"/>
                  </a:solidFill>
                </a:ln>
                <a:solidFill>
                  <a:srgbClr val="7030A0"/>
                </a:solidFill>
                <a:effectLst>
                  <a:glow rad="635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Reprimand and invitation: </a:t>
            </a:r>
            <a:r>
              <a:rPr lang="en-GB" sz="2400" b="1" i="1" dirty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glow rad="1270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“The Spirit and the bride say, “Come!” And let the one who hears say, “Come!” Let the one who is thirsty come; and let the one who wishes take the free gift of the water of life” </a:t>
            </a:r>
            <a:r>
              <a:rPr lang="en-GB" sz="2400" b="1" dirty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glow rad="1270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(22:17). </a:t>
            </a:r>
            <a:endParaRPr lang="en-GB" sz="2800" b="1" i="1" dirty="0">
              <a:ln>
                <a:solidFill>
                  <a:schemeClr val="tx1"/>
                </a:solidFill>
              </a:ln>
              <a:solidFill>
                <a:srgbClr val="FF0000"/>
              </a:solidFill>
              <a:effectLst>
                <a:glow rad="63500">
                  <a:srgbClr val="FFFF00"/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1954252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CrisscrossEtching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82820"/>
            <a:ext cx="9174406" cy="6940820"/>
          </a:xfrm>
          <a:prstGeom prst="rect">
            <a:avLst/>
          </a:prstGeom>
        </p:spPr>
      </p:pic>
      <p:sp>
        <p:nvSpPr>
          <p:cNvPr id="4" name="Title 3"/>
          <p:cNvSpPr>
            <a:spLocks noGrp="1"/>
          </p:cNvSpPr>
          <p:nvPr>
            <p:ph type="title"/>
          </p:nvPr>
        </p:nvSpPr>
        <p:spPr>
          <a:solidFill>
            <a:schemeClr val="bg2"/>
          </a:solidFill>
        </p:spPr>
        <p:txBody>
          <a:bodyPr>
            <a:normAutofit/>
          </a:bodyPr>
          <a:lstStyle/>
          <a:p>
            <a:r>
              <a:rPr lang="en-GB" sz="2800" b="1" dirty="0" smtClean="0">
                <a:ln>
                  <a:solidFill>
                    <a:schemeClr val="tx1"/>
                  </a:solidFill>
                </a:ln>
                <a:solidFill>
                  <a:srgbClr val="FFFF00"/>
                </a:solidFill>
                <a:effectLst>
                  <a:glow rad="63500">
                    <a:srgbClr val="00B05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Poor &amp; wretched</a:t>
            </a:r>
            <a:br>
              <a:rPr lang="en-GB" sz="2800" b="1" dirty="0" smtClean="0">
                <a:ln>
                  <a:solidFill>
                    <a:schemeClr val="tx1"/>
                  </a:solidFill>
                </a:ln>
                <a:solidFill>
                  <a:srgbClr val="FFFF00"/>
                </a:solidFill>
                <a:effectLst>
                  <a:glow rad="63500">
                    <a:srgbClr val="00B05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GB" sz="2800" b="1" dirty="0" smtClean="0">
                <a:ln>
                  <a:solidFill>
                    <a:schemeClr val="tx1"/>
                  </a:solidFill>
                </a:ln>
                <a:solidFill>
                  <a:srgbClr val="FFFF00"/>
                </a:solidFill>
                <a:effectLst>
                  <a:glow rad="63500">
                    <a:srgbClr val="00B05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Revelation 3:14-22</a:t>
            </a:r>
            <a:endParaRPr lang="en-GB" sz="2800" b="1" dirty="0">
              <a:ln>
                <a:solidFill>
                  <a:schemeClr val="tx1"/>
                </a:solidFill>
              </a:ln>
              <a:solidFill>
                <a:srgbClr val="FFFF00"/>
              </a:solidFill>
              <a:effectLst>
                <a:glow rad="63500">
                  <a:srgbClr val="00B050"/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48524" y="1367972"/>
            <a:ext cx="8227932" cy="1323439"/>
          </a:xfrm>
          <a:prstGeom prst="rect">
            <a:avLst/>
          </a:prstGeom>
          <a:blipFill dpi="0" rotWithShape="1">
            <a:blip r:embed="rId4">
              <a:duotone>
                <a:schemeClr val="bg2">
                  <a:shade val="45000"/>
                  <a:satMod val="135000"/>
                </a:schemeClr>
                <a:prstClr val="white"/>
              </a:duotone>
              <a:extLst>
                <a:ext uri="{BEBA8EAE-BF5A-486C-A8C5-ECC9F3942E4B}">
                  <a14:imgProps xmlns:a14="http://schemas.microsoft.com/office/drawing/2010/main">
                    <a14:imgLayer r:embed="rId5"/>
                  </a14:imgProps>
                </a:ext>
              </a:extLst>
            </a:blip>
            <a:srcRect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glow rad="762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1.1 </a:t>
            </a:r>
            <a:r>
              <a:rPr lang="en-GB" sz="2400" b="1" i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glow rad="762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 the angel of the church at Laodicea</a:t>
            </a:r>
          </a:p>
          <a:p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glow rad="762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1.2 The description of the speaker</a:t>
            </a:r>
          </a:p>
          <a:p>
            <a:r>
              <a:rPr lang="en-GB" sz="32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glow rad="762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1.3 The Prophetic message – </a:t>
            </a:r>
            <a:r>
              <a:rPr lang="en-GB" sz="3200" b="1" i="1" dirty="0" smtClean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glow rad="762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“I know…”</a:t>
            </a:r>
            <a:endParaRPr lang="en-GB" sz="3200" dirty="0">
              <a:ln>
                <a:solidFill>
                  <a:schemeClr val="tx1"/>
                </a:solidFill>
              </a:ln>
              <a:solidFill>
                <a:srgbClr val="A7B218"/>
              </a:solidFill>
              <a:effectLst>
                <a:glow rad="76200">
                  <a:srgbClr val="FFFF00"/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48524" y="2691411"/>
            <a:ext cx="8227932" cy="830997"/>
          </a:xfrm>
          <a:prstGeom prst="rect">
            <a:avLst/>
          </a:prstGeom>
          <a:blipFill>
            <a:blip r:embed="rId6">
              <a:duotone>
                <a:schemeClr val="bg2">
                  <a:shade val="45000"/>
                  <a:satMod val="135000"/>
                </a:schemeClr>
                <a:prstClr val="white"/>
              </a:duotone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colorTemperature colorTemp="3750"/>
                      </a14:imgEffect>
                      <a14:imgEffect>
                        <a14:saturation sat="85000"/>
                      </a14:imgEffect>
                    </a14:imgLayer>
                  </a14:imgProps>
                </a:ext>
              </a:extLst>
            </a:blip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pPr marL="895350" indent="-266700">
              <a:buFont typeface="Arial" panose="020B0604020202020204" pitchFamily="34" charset="0"/>
              <a:buChar char="•"/>
            </a:pPr>
            <a:r>
              <a:rPr lang="en-GB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rgbClr val="002060"/>
                </a:solidFill>
                <a:effectLst>
                  <a:glow rad="1270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 commendation ! </a:t>
            </a:r>
          </a:p>
          <a:p>
            <a:pPr marL="895350" indent="-266700">
              <a:buFont typeface="Arial" panose="020B0604020202020204" pitchFamily="34" charset="0"/>
              <a:buChar char="•"/>
            </a:pPr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rgbClr val="002060"/>
                </a:solidFill>
                <a:effectLst>
                  <a:glow rad="1270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Invitation and reprimand</a:t>
            </a:r>
            <a:endParaRPr lang="en-GB" sz="2400" b="1" dirty="0">
              <a:ln>
                <a:solidFill>
                  <a:schemeClr val="tx1"/>
                </a:solidFill>
              </a:ln>
              <a:effectLst>
                <a:glow rad="127000">
                  <a:schemeClr val="bg1"/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458034" y="3425315"/>
            <a:ext cx="8227932" cy="830997"/>
          </a:xfrm>
          <a:prstGeom prst="rect">
            <a:avLst/>
          </a:prstGeom>
          <a:blipFill>
            <a:blip r:embed="rId6">
              <a:duotone>
                <a:schemeClr val="bg2">
                  <a:shade val="45000"/>
                  <a:satMod val="135000"/>
                </a:schemeClr>
                <a:prstClr val="white"/>
              </a:duotone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colorTemperature colorTemp="3750"/>
                      </a14:imgEffect>
                      <a14:imgEffect>
                        <a14:saturation sat="85000"/>
                      </a14:imgEffect>
                    </a14:imgLayer>
                  </a14:imgProps>
                </a:ext>
              </a:extLst>
            </a:blip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pPr marL="1181100" indent="-285750">
              <a:buFont typeface="Wingdings" panose="05000000000000000000" pitchFamily="2" charset="2"/>
              <a:buChar char="Ø"/>
            </a:pPr>
            <a:r>
              <a:rPr lang="en-GB" sz="2000" b="1" dirty="0" smtClean="0">
                <a:ln>
                  <a:solidFill>
                    <a:schemeClr val="tx1"/>
                  </a:solidFill>
                </a:ln>
                <a:solidFill>
                  <a:srgbClr val="7030A0"/>
                </a:solidFill>
                <a:effectLst>
                  <a:glow rad="1270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Divine analysis</a:t>
            </a:r>
            <a:endParaRPr lang="en-GB" sz="2000" b="1" dirty="0">
              <a:ln>
                <a:solidFill>
                  <a:schemeClr val="tx1"/>
                </a:solidFill>
              </a:ln>
              <a:solidFill>
                <a:srgbClr val="7030A0"/>
              </a:solidFill>
              <a:effectLst>
                <a:glow rad="127000">
                  <a:srgbClr val="FFFF00"/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1181100" indent="-285750">
              <a:buFont typeface="Wingdings" panose="05000000000000000000" pitchFamily="2" charset="2"/>
              <a:buChar char="Ø"/>
            </a:pPr>
            <a:r>
              <a:rPr lang="en-GB" sz="2000" b="1" dirty="0" smtClean="0">
                <a:ln>
                  <a:solidFill>
                    <a:schemeClr val="tx1"/>
                  </a:solidFill>
                </a:ln>
                <a:solidFill>
                  <a:srgbClr val="7030A0"/>
                </a:solidFill>
                <a:effectLst>
                  <a:glow rad="1270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Divine counsel </a:t>
            </a:r>
            <a:r>
              <a:rPr lang="en-GB" sz="2800" b="1" dirty="0" smtClean="0">
                <a:ln>
                  <a:solidFill>
                    <a:schemeClr val="tx1"/>
                  </a:solidFill>
                </a:ln>
                <a:solidFill>
                  <a:srgbClr val="7030A0"/>
                </a:solidFill>
                <a:effectLst>
                  <a:glow rad="1270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 no room for personal initiatives! </a:t>
            </a: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39952" y="4256312"/>
            <a:ext cx="1944216" cy="18664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" name="Picture 3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26014" y="4256312"/>
            <a:ext cx="1944687" cy="1865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" name="Multiply 9"/>
          <p:cNvSpPr/>
          <p:nvPr/>
        </p:nvSpPr>
        <p:spPr>
          <a:xfrm>
            <a:off x="6616371" y="4256312"/>
            <a:ext cx="2054330" cy="1676820"/>
          </a:xfrm>
          <a:prstGeom prst="mathMultiply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572620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CrisscrossEtching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82820"/>
            <a:ext cx="9174406" cy="6940820"/>
          </a:xfrm>
          <a:prstGeom prst="rect">
            <a:avLst/>
          </a:prstGeom>
        </p:spPr>
      </p:pic>
      <p:sp>
        <p:nvSpPr>
          <p:cNvPr id="4" name="Title 3"/>
          <p:cNvSpPr>
            <a:spLocks noGrp="1"/>
          </p:cNvSpPr>
          <p:nvPr>
            <p:ph type="title"/>
          </p:nvPr>
        </p:nvSpPr>
        <p:spPr>
          <a:solidFill>
            <a:schemeClr val="bg2"/>
          </a:solidFill>
        </p:spPr>
        <p:txBody>
          <a:bodyPr>
            <a:normAutofit/>
          </a:bodyPr>
          <a:lstStyle/>
          <a:p>
            <a:r>
              <a:rPr lang="en-GB" sz="2800" b="1" dirty="0" smtClean="0">
                <a:ln>
                  <a:solidFill>
                    <a:schemeClr val="tx1"/>
                  </a:solidFill>
                </a:ln>
                <a:solidFill>
                  <a:srgbClr val="FFFF00"/>
                </a:solidFill>
                <a:effectLst>
                  <a:glow rad="63500">
                    <a:srgbClr val="00B05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Poor &amp; wretched</a:t>
            </a:r>
            <a:br>
              <a:rPr lang="en-GB" sz="2800" b="1" dirty="0" smtClean="0">
                <a:ln>
                  <a:solidFill>
                    <a:schemeClr val="tx1"/>
                  </a:solidFill>
                </a:ln>
                <a:solidFill>
                  <a:srgbClr val="FFFF00"/>
                </a:solidFill>
                <a:effectLst>
                  <a:glow rad="63500">
                    <a:srgbClr val="00B05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GB" sz="2800" b="1" dirty="0" smtClean="0">
                <a:ln>
                  <a:solidFill>
                    <a:schemeClr val="tx1"/>
                  </a:solidFill>
                </a:ln>
                <a:solidFill>
                  <a:srgbClr val="FFFF00"/>
                </a:solidFill>
                <a:effectLst>
                  <a:glow rad="63500">
                    <a:srgbClr val="00B05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Revelation 3:14-22</a:t>
            </a:r>
            <a:endParaRPr lang="en-GB" sz="2800" b="1" dirty="0">
              <a:ln>
                <a:solidFill>
                  <a:schemeClr val="tx1"/>
                </a:solidFill>
              </a:ln>
              <a:solidFill>
                <a:srgbClr val="FFFF00"/>
              </a:solidFill>
              <a:effectLst>
                <a:glow rad="63500">
                  <a:srgbClr val="00B050"/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48524" y="1367972"/>
            <a:ext cx="8227932" cy="1323439"/>
          </a:xfrm>
          <a:prstGeom prst="rect">
            <a:avLst/>
          </a:prstGeom>
          <a:blipFill dpi="0" rotWithShape="1">
            <a:blip r:embed="rId4">
              <a:duotone>
                <a:schemeClr val="bg2">
                  <a:shade val="45000"/>
                  <a:satMod val="135000"/>
                </a:schemeClr>
                <a:prstClr val="white"/>
              </a:duotone>
              <a:extLst>
                <a:ext uri="{BEBA8EAE-BF5A-486C-A8C5-ECC9F3942E4B}">
                  <a14:imgProps xmlns:a14="http://schemas.microsoft.com/office/drawing/2010/main">
                    <a14:imgLayer r:embed="rId5"/>
                  </a14:imgProps>
                </a:ext>
              </a:extLst>
            </a:blip>
            <a:srcRect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glow rad="762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1.1 </a:t>
            </a:r>
            <a:r>
              <a:rPr lang="en-GB" sz="2400" b="1" i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glow rad="762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 the angel of the church at Laodicea</a:t>
            </a:r>
          </a:p>
          <a:p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glow rad="762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1.2 The description of the speaker</a:t>
            </a:r>
          </a:p>
          <a:p>
            <a:r>
              <a:rPr lang="en-GB" sz="32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glow rad="762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1.3 The Prophetic message – </a:t>
            </a:r>
            <a:r>
              <a:rPr lang="en-GB" sz="3200" b="1" i="1" dirty="0" smtClean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glow rad="762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“I know…”</a:t>
            </a:r>
            <a:endParaRPr lang="en-GB" sz="3200" dirty="0">
              <a:ln>
                <a:solidFill>
                  <a:schemeClr val="tx1"/>
                </a:solidFill>
              </a:ln>
              <a:solidFill>
                <a:srgbClr val="A7B218"/>
              </a:solidFill>
              <a:effectLst>
                <a:glow rad="76200">
                  <a:srgbClr val="FFFF00"/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48524" y="2691411"/>
            <a:ext cx="8227932" cy="830997"/>
          </a:xfrm>
          <a:prstGeom prst="rect">
            <a:avLst/>
          </a:prstGeom>
          <a:blipFill>
            <a:blip r:embed="rId6">
              <a:duotone>
                <a:schemeClr val="bg2">
                  <a:shade val="45000"/>
                  <a:satMod val="135000"/>
                </a:schemeClr>
                <a:prstClr val="white"/>
              </a:duotone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colorTemperature colorTemp="3750"/>
                      </a14:imgEffect>
                      <a14:imgEffect>
                        <a14:saturation sat="85000"/>
                      </a14:imgEffect>
                    </a14:imgLayer>
                  </a14:imgProps>
                </a:ext>
              </a:extLst>
            </a:blip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pPr marL="895350" indent="-266700">
              <a:buFont typeface="Arial" panose="020B0604020202020204" pitchFamily="34" charset="0"/>
              <a:buChar char="•"/>
            </a:pPr>
            <a:r>
              <a:rPr lang="en-GB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rgbClr val="002060"/>
                </a:solidFill>
                <a:effectLst>
                  <a:glow rad="1270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 commendation ! </a:t>
            </a:r>
          </a:p>
          <a:p>
            <a:pPr marL="895350" indent="-266700">
              <a:buFont typeface="Arial" panose="020B0604020202020204" pitchFamily="34" charset="0"/>
              <a:buChar char="•"/>
            </a:pPr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rgbClr val="002060"/>
                </a:solidFill>
                <a:effectLst>
                  <a:glow rad="1270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Invitation and reprimand</a:t>
            </a:r>
            <a:endParaRPr lang="en-GB" sz="2400" b="1" dirty="0">
              <a:ln>
                <a:solidFill>
                  <a:schemeClr val="tx1"/>
                </a:solidFill>
              </a:ln>
              <a:effectLst>
                <a:glow rad="127000">
                  <a:schemeClr val="bg1"/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458034" y="3425315"/>
            <a:ext cx="8227932" cy="1815882"/>
          </a:xfrm>
          <a:prstGeom prst="rect">
            <a:avLst/>
          </a:prstGeom>
          <a:blipFill>
            <a:blip r:embed="rId6">
              <a:duotone>
                <a:schemeClr val="bg2">
                  <a:shade val="45000"/>
                  <a:satMod val="135000"/>
                </a:schemeClr>
                <a:prstClr val="white"/>
              </a:duotone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colorTemperature colorTemp="3750"/>
                      </a14:imgEffect>
                      <a14:imgEffect>
                        <a14:saturation sat="85000"/>
                      </a14:imgEffect>
                    </a14:imgLayer>
                  </a14:imgProps>
                </a:ext>
              </a:extLst>
            </a:blip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pPr marL="1181100" indent="-285750">
              <a:buClr>
                <a:srgbClr val="7030A0"/>
              </a:buClr>
              <a:buFont typeface="Wingdings" panose="05000000000000000000" pitchFamily="2" charset="2"/>
              <a:buChar char="Ø"/>
            </a:pPr>
            <a:r>
              <a:rPr lang="en-GB" sz="2800" b="1" dirty="0" smtClean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glow rad="635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GB" sz="2800" b="1" dirty="0" smtClean="0">
                <a:ln>
                  <a:solidFill>
                    <a:schemeClr val="tx1"/>
                  </a:solidFill>
                </a:ln>
                <a:solidFill>
                  <a:srgbClr val="7030A0"/>
                </a:solidFill>
                <a:effectLst>
                  <a:glow rad="635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There’s still hope: </a:t>
            </a:r>
            <a:r>
              <a:rPr lang="en-GB" sz="2800" b="1" dirty="0" smtClean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glow rad="635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</a:t>
            </a:r>
            <a:r>
              <a:rPr lang="en-GB" sz="2800" b="1" i="1" dirty="0" smtClean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glow rad="635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Here </a:t>
            </a:r>
            <a:r>
              <a:rPr lang="en-GB" sz="2800" b="1" i="1" dirty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glow rad="635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 am! I stand at the  door and knock. If anyone hears my voice and opens the door, I will come in and eat with that person, and they with </a:t>
            </a:r>
            <a:r>
              <a:rPr lang="en-GB" sz="2800" b="1" i="1" dirty="0" smtClean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glow rad="635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me”.</a:t>
            </a:r>
            <a:r>
              <a:rPr lang="en-GB" sz="2800" b="1" dirty="0" smtClean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glow rad="635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3729214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CrisscrossEtching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82820"/>
            <a:ext cx="9174406" cy="6940820"/>
          </a:xfrm>
          <a:prstGeom prst="rect">
            <a:avLst/>
          </a:prstGeom>
        </p:spPr>
      </p:pic>
      <p:sp>
        <p:nvSpPr>
          <p:cNvPr id="4" name="Title 3"/>
          <p:cNvSpPr>
            <a:spLocks noGrp="1"/>
          </p:cNvSpPr>
          <p:nvPr>
            <p:ph type="title"/>
          </p:nvPr>
        </p:nvSpPr>
        <p:spPr>
          <a:solidFill>
            <a:schemeClr val="bg2"/>
          </a:solidFill>
        </p:spPr>
        <p:txBody>
          <a:bodyPr>
            <a:normAutofit/>
          </a:bodyPr>
          <a:lstStyle/>
          <a:p>
            <a:r>
              <a:rPr lang="en-GB" sz="2800" b="1" dirty="0" smtClean="0">
                <a:ln>
                  <a:solidFill>
                    <a:schemeClr val="tx1"/>
                  </a:solidFill>
                </a:ln>
                <a:solidFill>
                  <a:srgbClr val="FFFF00"/>
                </a:solidFill>
                <a:effectLst>
                  <a:glow rad="63500">
                    <a:srgbClr val="00B05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Poor &amp; wretched</a:t>
            </a:r>
            <a:br>
              <a:rPr lang="en-GB" sz="2800" b="1" dirty="0" smtClean="0">
                <a:ln>
                  <a:solidFill>
                    <a:schemeClr val="tx1"/>
                  </a:solidFill>
                </a:ln>
                <a:solidFill>
                  <a:srgbClr val="FFFF00"/>
                </a:solidFill>
                <a:effectLst>
                  <a:glow rad="63500">
                    <a:srgbClr val="00B05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GB" sz="2800" b="1" dirty="0" smtClean="0">
                <a:ln>
                  <a:solidFill>
                    <a:schemeClr val="tx1"/>
                  </a:solidFill>
                </a:ln>
                <a:solidFill>
                  <a:srgbClr val="FFFF00"/>
                </a:solidFill>
                <a:effectLst>
                  <a:glow rad="63500">
                    <a:srgbClr val="00B05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Revelation 3:14-22</a:t>
            </a:r>
            <a:endParaRPr lang="en-GB" sz="2800" b="1" dirty="0">
              <a:ln>
                <a:solidFill>
                  <a:schemeClr val="tx1"/>
                </a:solidFill>
              </a:ln>
              <a:solidFill>
                <a:srgbClr val="FFFF00"/>
              </a:solidFill>
              <a:effectLst>
                <a:glow rad="63500">
                  <a:srgbClr val="00B050"/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48524" y="1367972"/>
            <a:ext cx="8227932" cy="1323439"/>
          </a:xfrm>
          <a:prstGeom prst="rect">
            <a:avLst/>
          </a:prstGeom>
          <a:blipFill dpi="0" rotWithShape="1">
            <a:blip r:embed="rId4">
              <a:duotone>
                <a:schemeClr val="bg2">
                  <a:shade val="45000"/>
                  <a:satMod val="135000"/>
                </a:schemeClr>
                <a:prstClr val="white"/>
              </a:duotone>
              <a:extLst>
                <a:ext uri="{BEBA8EAE-BF5A-486C-A8C5-ECC9F3942E4B}">
                  <a14:imgProps xmlns:a14="http://schemas.microsoft.com/office/drawing/2010/main">
                    <a14:imgLayer r:embed="rId5"/>
                  </a14:imgProps>
                </a:ext>
              </a:extLst>
            </a:blip>
            <a:srcRect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glow rad="762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1.1 </a:t>
            </a:r>
            <a:r>
              <a:rPr lang="en-GB" sz="2400" b="1" i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glow rad="762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 the angel of the church at Laodicea</a:t>
            </a:r>
          </a:p>
          <a:p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glow rad="762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1.2 The description of the speaker</a:t>
            </a:r>
          </a:p>
          <a:p>
            <a:r>
              <a:rPr lang="en-GB" sz="32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glow rad="762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1.3 The Prophetic message – </a:t>
            </a:r>
            <a:r>
              <a:rPr lang="en-GB" sz="3200" b="1" i="1" dirty="0" smtClean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glow rad="762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“I know…”</a:t>
            </a:r>
            <a:endParaRPr lang="en-GB" sz="3200" dirty="0">
              <a:ln>
                <a:solidFill>
                  <a:schemeClr val="tx1"/>
                </a:solidFill>
              </a:ln>
              <a:solidFill>
                <a:srgbClr val="A7B218"/>
              </a:solidFill>
              <a:effectLst>
                <a:glow rad="76200">
                  <a:srgbClr val="FFFF00"/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48524" y="2691411"/>
            <a:ext cx="8227932" cy="830997"/>
          </a:xfrm>
          <a:prstGeom prst="rect">
            <a:avLst/>
          </a:prstGeom>
          <a:blipFill>
            <a:blip r:embed="rId6">
              <a:duotone>
                <a:schemeClr val="bg2">
                  <a:shade val="45000"/>
                  <a:satMod val="135000"/>
                </a:schemeClr>
                <a:prstClr val="white"/>
              </a:duotone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colorTemperature colorTemp="3750"/>
                      </a14:imgEffect>
                      <a14:imgEffect>
                        <a14:saturation sat="85000"/>
                      </a14:imgEffect>
                    </a14:imgLayer>
                  </a14:imgProps>
                </a:ext>
              </a:extLst>
            </a:blip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pPr marL="895350" indent="-266700">
              <a:buFont typeface="Arial" panose="020B0604020202020204" pitchFamily="34" charset="0"/>
              <a:buChar char="•"/>
            </a:pPr>
            <a:r>
              <a:rPr lang="en-GB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rgbClr val="002060"/>
                </a:solidFill>
                <a:effectLst>
                  <a:glow rad="1270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 commendation ! </a:t>
            </a:r>
          </a:p>
          <a:p>
            <a:pPr marL="895350" indent="-266700">
              <a:buFont typeface="Arial" panose="020B0604020202020204" pitchFamily="34" charset="0"/>
              <a:buChar char="•"/>
            </a:pPr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rgbClr val="002060"/>
                </a:solidFill>
                <a:effectLst>
                  <a:glow rad="1270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Invitation and reprimand</a:t>
            </a:r>
            <a:endParaRPr lang="en-GB" sz="2400" b="1" dirty="0">
              <a:ln>
                <a:solidFill>
                  <a:schemeClr val="tx1"/>
                </a:solidFill>
              </a:ln>
              <a:effectLst>
                <a:glow rad="127000">
                  <a:schemeClr val="bg1"/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458034" y="3425315"/>
            <a:ext cx="8227932" cy="954107"/>
          </a:xfrm>
          <a:prstGeom prst="rect">
            <a:avLst/>
          </a:prstGeom>
          <a:blipFill>
            <a:blip r:embed="rId6">
              <a:duotone>
                <a:schemeClr val="bg2">
                  <a:shade val="45000"/>
                  <a:satMod val="135000"/>
                </a:schemeClr>
                <a:prstClr val="white"/>
              </a:duotone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colorTemperature colorTemp="3750"/>
                      </a14:imgEffect>
                      <a14:imgEffect>
                        <a14:saturation sat="85000"/>
                      </a14:imgEffect>
                    </a14:imgLayer>
                  </a14:imgProps>
                </a:ext>
              </a:extLst>
            </a:blip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pPr marL="1181100" indent="-285750">
              <a:buClr>
                <a:srgbClr val="7030A0"/>
              </a:buClr>
              <a:buFont typeface="Wingdings" panose="05000000000000000000" pitchFamily="2" charset="2"/>
              <a:buChar char="Ø"/>
            </a:pPr>
            <a:r>
              <a:rPr lang="en-GB" sz="2800" b="1" dirty="0" smtClean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glow rad="635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GB" sz="2800" b="1" dirty="0" smtClean="0">
                <a:ln>
                  <a:solidFill>
                    <a:schemeClr val="tx1"/>
                  </a:solidFill>
                </a:ln>
                <a:solidFill>
                  <a:srgbClr val="7030A0"/>
                </a:solidFill>
                <a:effectLst>
                  <a:glow rad="635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There’s still hope: </a:t>
            </a:r>
            <a:r>
              <a:rPr lang="en-GB" sz="2800" b="1" dirty="0" smtClean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glow rad="635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a condition and a promise</a:t>
            </a:r>
          </a:p>
          <a:p>
            <a:pPr marL="895350">
              <a:buClr>
                <a:srgbClr val="7030A0"/>
              </a:buClr>
            </a:pPr>
            <a:r>
              <a:rPr lang="en-GB" sz="2800" b="1" dirty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glow rad="635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GB" sz="2800" b="1" dirty="0" smtClean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glow rad="635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</a:t>
            </a:r>
            <a:r>
              <a:rPr lang="en-GB" sz="2800" b="1" dirty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glow rad="635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</a:t>
            </a:r>
            <a:r>
              <a:rPr lang="en-GB" sz="2800" b="1" i="1" dirty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glow rad="635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Here I am! I stand at the  door and knock.</a:t>
            </a:r>
            <a:endParaRPr lang="en-GB" sz="2800" b="1" dirty="0" smtClean="0">
              <a:ln>
                <a:solidFill>
                  <a:schemeClr val="tx1"/>
                </a:solidFill>
              </a:ln>
              <a:solidFill>
                <a:srgbClr val="FF0000"/>
              </a:solidFill>
              <a:effectLst>
                <a:glow rad="63500">
                  <a:srgbClr val="FFFF00"/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69250" y="4379422"/>
            <a:ext cx="1088106" cy="21943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24652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CrisscrossEtching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"/>
            <a:ext cx="9144000" cy="6940820"/>
          </a:xfrm>
          <a:prstGeom prst="rect">
            <a:avLst/>
          </a:prstGeom>
        </p:spPr>
      </p:pic>
      <p:sp>
        <p:nvSpPr>
          <p:cNvPr id="4" name="Title 3"/>
          <p:cNvSpPr>
            <a:spLocks noGrp="1"/>
          </p:cNvSpPr>
          <p:nvPr>
            <p:ph type="title"/>
          </p:nvPr>
        </p:nvSpPr>
        <p:spPr>
          <a:solidFill>
            <a:schemeClr val="bg2"/>
          </a:solidFill>
        </p:spPr>
        <p:txBody>
          <a:bodyPr>
            <a:normAutofit fontScale="90000"/>
          </a:bodyPr>
          <a:lstStyle/>
          <a:p>
            <a:r>
              <a:rPr lang="en-GB" b="1" dirty="0" smtClean="0">
                <a:ln>
                  <a:solidFill>
                    <a:schemeClr val="tx1"/>
                  </a:solidFill>
                </a:ln>
                <a:solidFill>
                  <a:srgbClr val="FFFF00"/>
                </a:solidFill>
                <a:effectLst>
                  <a:glow rad="63500">
                    <a:srgbClr val="00B05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Poor &amp; wretched</a:t>
            </a:r>
            <a:br>
              <a:rPr lang="en-GB" b="1" dirty="0" smtClean="0">
                <a:ln>
                  <a:solidFill>
                    <a:schemeClr val="tx1"/>
                  </a:solidFill>
                </a:ln>
                <a:solidFill>
                  <a:srgbClr val="FFFF00"/>
                </a:solidFill>
                <a:effectLst>
                  <a:glow rad="63500">
                    <a:srgbClr val="00B05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GB" sz="3100" b="1" dirty="0" smtClean="0">
                <a:ln>
                  <a:solidFill>
                    <a:schemeClr val="tx1"/>
                  </a:solidFill>
                </a:ln>
                <a:solidFill>
                  <a:srgbClr val="FFFF00"/>
                </a:solidFill>
                <a:effectLst>
                  <a:glow rad="63500">
                    <a:srgbClr val="00B05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Revelation 3:14-22</a:t>
            </a:r>
            <a:endParaRPr lang="en-GB" sz="3100" b="1" dirty="0">
              <a:ln>
                <a:solidFill>
                  <a:schemeClr val="tx1"/>
                </a:solidFill>
              </a:ln>
              <a:solidFill>
                <a:srgbClr val="FFFF00"/>
              </a:solidFill>
              <a:effectLst>
                <a:glow rad="63500">
                  <a:srgbClr val="00B050"/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411760" y="1556792"/>
            <a:ext cx="4392488" cy="584775"/>
          </a:xfrm>
          <a:prstGeom prst="rect">
            <a:avLst/>
          </a:prstGeom>
          <a:blipFill>
            <a:blip r:embed="rId4">
              <a:duotone>
                <a:schemeClr val="bg2">
                  <a:shade val="45000"/>
                  <a:satMod val="135000"/>
                </a:schemeClr>
                <a:prstClr val="white"/>
              </a:duotone>
            </a:blip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pPr algn="ctr"/>
            <a:r>
              <a:rPr lang="fr-FR" sz="3200" b="1" dirty="0" smtClean="0">
                <a:ln>
                  <a:solidFill>
                    <a:schemeClr val="tx1"/>
                  </a:solidFill>
                </a:ln>
                <a:gradFill>
                  <a:gsLst>
                    <a:gs pos="0">
                      <a:srgbClr val="92D050"/>
                    </a:gs>
                    <a:gs pos="50000">
                      <a:srgbClr val="9CB86E"/>
                    </a:gs>
                    <a:gs pos="100000">
                      <a:srgbClr val="156B13"/>
                    </a:gs>
                  </a:gsLst>
                  <a:lin ang="5400000" scaled="0"/>
                </a:gradFill>
                <a:effectLst>
                  <a:glow rad="127000">
                    <a:srgbClr val="FFC0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Church at </a:t>
            </a:r>
            <a:r>
              <a:rPr lang="fr-FR" sz="3200" b="1" dirty="0" err="1" smtClean="0">
                <a:ln>
                  <a:solidFill>
                    <a:schemeClr val="tx1"/>
                  </a:solidFill>
                </a:ln>
                <a:gradFill>
                  <a:gsLst>
                    <a:gs pos="0">
                      <a:srgbClr val="92D050"/>
                    </a:gs>
                    <a:gs pos="50000">
                      <a:srgbClr val="9CB86E"/>
                    </a:gs>
                    <a:gs pos="100000">
                      <a:srgbClr val="156B13"/>
                    </a:gs>
                  </a:gsLst>
                  <a:lin ang="5400000" scaled="0"/>
                </a:gradFill>
                <a:effectLst>
                  <a:glow rad="127000">
                    <a:srgbClr val="FFC0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Laodicea</a:t>
            </a:r>
            <a:endParaRPr lang="fr-FR" sz="3200" b="1" dirty="0">
              <a:ln>
                <a:solidFill>
                  <a:schemeClr val="tx1"/>
                </a:solidFill>
              </a:ln>
              <a:gradFill>
                <a:gsLst>
                  <a:gs pos="0">
                    <a:srgbClr val="92D050"/>
                  </a:gs>
                  <a:gs pos="50000">
                    <a:srgbClr val="9CB86E"/>
                  </a:gs>
                  <a:gs pos="100000">
                    <a:srgbClr val="156B13"/>
                  </a:gs>
                </a:gsLst>
                <a:lin ang="5400000" scaled="0"/>
              </a:gradFill>
              <a:effectLst>
                <a:glow rad="127000">
                  <a:srgbClr val="FFC000"/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7759" y="2543174"/>
            <a:ext cx="2310559" cy="2686025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24128" y="2543174"/>
            <a:ext cx="1619250" cy="2819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059435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CrisscrossEtching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82820"/>
            <a:ext cx="9174406" cy="6940820"/>
          </a:xfrm>
          <a:prstGeom prst="rect">
            <a:avLst/>
          </a:prstGeom>
        </p:spPr>
      </p:pic>
      <p:sp>
        <p:nvSpPr>
          <p:cNvPr id="4" name="Title 3"/>
          <p:cNvSpPr>
            <a:spLocks noGrp="1"/>
          </p:cNvSpPr>
          <p:nvPr>
            <p:ph type="title"/>
          </p:nvPr>
        </p:nvSpPr>
        <p:spPr>
          <a:solidFill>
            <a:schemeClr val="bg2"/>
          </a:solidFill>
        </p:spPr>
        <p:txBody>
          <a:bodyPr>
            <a:normAutofit/>
          </a:bodyPr>
          <a:lstStyle/>
          <a:p>
            <a:r>
              <a:rPr lang="en-GB" sz="2800" b="1" dirty="0" smtClean="0">
                <a:ln>
                  <a:solidFill>
                    <a:schemeClr val="tx1"/>
                  </a:solidFill>
                </a:ln>
                <a:solidFill>
                  <a:srgbClr val="FFFF00"/>
                </a:solidFill>
                <a:effectLst>
                  <a:glow rad="63500">
                    <a:srgbClr val="00B05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Poor &amp; wretched</a:t>
            </a:r>
            <a:br>
              <a:rPr lang="en-GB" sz="2800" b="1" dirty="0" smtClean="0">
                <a:ln>
                  <a:solidFill>
                    <a:schemeClr val="tx1"/>
                  </a:solidFill>
                </a:ln>
                <a:solidFill>
                  <a:srgbClr val="FFFF00"/>
                </a:solidFill>
                <a:effectLst>
                  <a:glow rad="63500">
                    <a:srgbClr val="00B05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GB" sz="2800" b="1" dirty="0" smtClean="0">
                <a:ln>
                  <a:solidFill>
                    <a:schemeClr val="tx1"/>
                  </a:solidFill>
                </a:ln>
                <a:solidFill>
                  <a:srgbClr val="FFFF00"/>
                </a:solidFill>
                <a:effectLst>
                  <a:glow rad="63500">
                    <a:srgbClr val="00B05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Revelation 3:14-22</a:t>
            </a:r>
            <a:endParaRPr lang="en-GB" sz="2800" b="1" dirty="0">
              <a:ln>
                <a:solidFill>
                  <a:schemeClr val="tx1"/>
                </a:solidFill>
              </a:ln>
              <a:solidFill>
                <a:srgbClr val="FFFF00"/>
              </a:solidFill>
              <a:effectLst>
                <a:glow rad="63500">
                  <a:srgbClr val="00B050"/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48524" y="1367972"/>
            <a:ext cx="8227932" cy="1323439"/>
          </a:xfrm>
          <a:prstGeom prst="rect">
            <a:avLst/>
          </a:prstGeom>
          <a:blipFill dpi="0" rotWithShape="1">
            <a:blip r:embed="rId4">
              <a:duotone>
                <a:schemeClr val="bg2">
                  <a:shade val="45000"/>
                  <a:satMod val="135000"/>
                </a:schemeClr>
                <a:prstClr val="white"/>
              </a:duotone>
              <a:extLst>
                <a:ext uri="{BEBA8EAE-BF5A-486C-A8C5-ECC9F3942E4B}">
                  <a14:imgProps xmlns:a14="http://schemas.microsoft.com/office/drawing/2010/main">
                    <a14:imgLayer r:embed="rId5"/>
                  </a14:imgProps>
                </a:ext>
              </a:extLst>
            </a:blip>
            <a:srcRect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glow rad="762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1.1 </a:t>
            </a:r>
            <a:r>
              <a:rPr lang="en-GB" sz="2400" b="1" i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glow rad="762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 the angel of the church at Laodicea</a:t>
            </a:r>
          </a:p>
          <a:p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glow rad="762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1.2 The description of the speaker</a:t>
            </a:r>
          </a:p>
          <a:p>
            <a:r>
              <a:rPr lang="en-GB" sz="32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glow rad="762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1.3 The Prophetic message – </a:t>
            </a:r>
            <a:r>
              <a:rPr lang="en-GB" sz="3200" b="1" i="1" dirty="0" smtClean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glow rad="762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“I know…”</a:t>
            </a:r>
            <a:endParaRPr lang="en-GB" sz="3200" dirty="0">
              <a:ln>
                <a:solidFill>
                  <a:schemeClr val="tx1"/>
                </a:solidFill>
              </a:ln>
              <a:solidFill>
                <a:srgbClr val="A7B218"/>
              </a:solidFill>
              <a:effectLst>
                <a:glow rad="76200">
                  <a:srgbClr val="FFFF00"/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48524" y="2691411"/>
            <a:ext cx="8227932" cy="830997"/>
          </a:xfrm>
          <a:prstGeom prst="rect">
            <a:avLst/>
          </a:prstGeom>
          <a:blipFill>
            <a:blip r:embed="rId6">
              <a:duotone>
                <a:schemeClr val="bg2">
                  <a:shade val="45000"/>
                  <a:satMod val="135000"/>
                </a:schemeClr>
                <a:prstClr val="white"/>
              </a:duotone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colorTemperature colorTemp="3750"/>
                      </a14:imgEffect>
                      <a14:imgEffect>
                        <a14:saturation sat="85000"/>
                      </a14:imgEffect>
                    </a14:imgLayer>
                  </a14:imgProps>
                </a:ext>
              </a:extLst>
            </a:blip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pPr marL="895350" indent="-266700">
              <a:buFont typeface="Arial" panose="020B0604020202020204" pitchFamily="34" charset="0"/>
              <a:buChar char="•"/>
            </a:pPr>
            <a:r>
              <a:rPr lang="en-GB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rgbClr val="002060"/>
                </a:solidFill>
                <a:effectLst>
                  <a:glow rad="1270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 commendation ! </a:t>
            </a:r>
          </a:p>
          <a:p>
            <a:pPr marL="895350" indent="-266700">
              <a:buFont typeface="Arial" panose="020B0604020202020204" pitchFamily="34" charset="0"/>
              <a:buChar char="•"/>
            </a:pPr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rgbClr val="002060"/>
                </a:solidFill>
                <a:effectLst>
                  <a:glow rad="1270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Invitation and reprimand</a:t>
            </a:r>
            <a:endParaRPr lang="en-GB" sz="2400" b="1" dirty="0">
              <a:ln>
                <a:solidFill>
                  <a:schemeClr val="tx1"/>
                </a:solidFill>
              </a:ln>
              <a:effectLst>
                <a:glow rad="127000">
                  <a:schemeClr val="bg1"/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458034" y="3425315"/>
            <a:ext cx="8227932" cy="954107"/>
          </a:xfrm>
          <a:prstGeom prst="rect">
            <a:avLst/>
          </a:prstGeom>
          <a:blipFill>
            <a:blip r:embed="rId6">
              <a:duotone>
                <a:schemeClr val="bg2">
                  <a:shade val="45000"/>
                  <a:satMod val="135000"/>
                </a:schemeClr>
                <a:prstClr val="white"/>
              </a:duotone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colorTemperature colorTemp="3750"/>
                      </a14:imgEffect>
                      <a14:imgEffect>
                        <a14:saturation sat="85000"/>
                      </a14:imgEffect>
                    </a14:imgLayer>
                  </a14:imgProps>
                </a:ext>
              </a:extLst>
            </a:blip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pPr marL="1181100" indent="-285750">
              <a:buClr>
                <a:srgbClr val="7030A0"/>
              </a:buClr>
              <a:buFont typeface="Wingdings" panose="05000000000000000000" pitchFamily="2" charset="2"/>
              <a:buChar char="Ø"/>
            </a:pPr>
            <a:r>
              <a:rPr lang="en-GB" sz="2800" b="1" dirty="0" smtClean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glow rad="635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GB" sz="2800" b="1" dirty="0" smtClean="0">
                <a:ln>
                  <a:solidFill>
                    <a:schemeClr val="tx1"/>
                  </a:solidFill>
                </a:ln>
                <a:solidFill>
                  <a:srgbClr val="7030A0"/>
                </a:solidFill>
                <a:effectLst>
                  <a:glow rad="635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There’s still hope: </a:t>
            </a:r>
            <a:r>
              <a:rPr lang="en-GB" sz="2800" b="1" dirty="0" smtClean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glow rad="635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a condition and a promise</a:t>
            </a:r>
          </a:p>
          <a:p>
            <a:pPr marL="895350">
              <a:buClr>
                <a:srgbClr val="7030A0"/>
              </a:buClr>
            </a:pPr>
            <a:r>
              <a:rPr lang="en-GB" sz="2800" b="1" dirty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glow rad="635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GB" sz="2800" b="1" dirty="0" smtClean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glow rad="635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</a:t>
            </a:r>
            <a:r>
              <a:rPr lang="en-GB" sz="2800" b="1" dirty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glow rad="635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</a:t>
            </a:r>
            <a:r>
              <a:rPr lang="en-GB" sz="2800" b="1" i="1" dirty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glow rad="635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Here I am! I stand at the  door and knock.</a:t>
            </a:r>
            <a:endParaRPr lang="en-GB" sz="2800" b="1" dirty="0" smtClean="0">
              <a:ln>
                <a:solidFill>
                  <a:schemeClr val="tx1"/>
                </a:solidFill>
              </a:ln>
              <a:solidFill>
                <a:srgbClr val="FF0000"/>
              </a:solidFill>
              <a:effectLst>
                <a:glow rad="63500">
                  <a:srgbClr val="FFFF00"/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69250" y="4379422"/>
            <a:ext cx="1088106" cy="2194347"/>
          </a:xfrm>
          <a:prstGeom prst="rect">
            <a:avLst/>
          </a:prstGeom>
        </p:spPr>
      </p:pic>
      <p:sp>
        <p:nvSpPr>
          <p:cNvPr id="9" name="Multiply 8"/>
          <p:cNvSpPr/>
          <p:nvPr/>
        </p:nvSpPr>
        <p:spPr>
          <a:xfrm>
            <a:off x="7411225" y="4437112"/>
            <a:ext cx="1404156" cy="1800199"/>
          </a:xfrm>
          <a:prstGeom prst="mathMultiply">
            <a:avLst/>
          </a:prstGeom>
          <a:solidFill>
            <a:srgbClr val="FF0000">
              <a:alpha val="44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601485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CrisscrossEtching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82820"/>
            <a:ext cx="9174406" cy="6940820"/>
          </a:xfrm>
          <a:prstGeom prst="rect">
            <a:avLst/>
          </a:prstGeom>
        </p:spPr>
      </p:pic>
      <p:sp>
        <p:nvSpPr>
          <p:cNvPr id="4" name="Title 3"/>
          <p:cNvSpPr>
            <a:spLocks noGrp="1"/>
          </p:cNvSpPr>
          <p:nvPr>
            <p:ph type="title"/>
          </p:nvPr>
        </p:nvSpPr>
        <p:spPr>
          <a:solidFill>
            <a:schemeClr val="bg2"/>
          </a:solidFill>
        </p:spPr>
        <p:txBody>
          <a:bodyPr>
            <a:normAutofit/>
          </a:bodyPr>
          <a:lstStyle/>
          <a:p>
            <a:r>
              <a:rPr lang="en-GB" sz="2800" b="1" dirty="0" smtClean="0">
                <a:ln>
                  <a:solidFill>
                    <a:schemeClr val="tx1"/>
                  </a:solidFill>
                </a:ln>
                <a:solidFill>
                  <a:srgbClr val="FFFF00"/>
                </a:solidFill>
                <a:effectLst>
                  <a:glow rad="63500">
                    <a:srgbClr val="00B05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Poor &amp; wretched</a:t>
            </a:r>
            <a:br>
              <a:rPr lang="en-GB" sz="2800" b="1" dirty="0" smtClean="0">
                <a:ln>
                  <a:solidFill>
                    <a:schemeClr val="tx1"/>
                  </a:solidFill>
                </a:ln>
                <a:solidFill>
                  <a:srgbClr val="FFFF00"/>
                </a:solidFill>
                <a:effectLst>
                  <a:glow rad="63500">
                    <a:srgbClr val="00B05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GB" sz="2800" b="1" dirty="0" smtClean="0">
                <a:ln>
                  <a:solidFill>
                    <a:schemeClr val="tx1"/>
                  </a:solidFill>
                </a:ln>
                <a:solidFill>
                  <a:srgbClr val="FFFF00"/>
                </a:solidFill>
                <a:effectLst>
                  <a:glow rad="63500">
                    <a:srgbClr val="00B05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Revelation 3:14-22</a:t>
            </a:r>
            <a:endParaRPr lang="en-GB" sz="2800" b="1" dirty="0">
              <a:ln>
                <a:solidFill>
                  <a:schemeClr val="tx1"/>
                </a:solidFill>
              </a:ln>
              <a:solidFill>
                <a:srgbClr val="FFFF00"/>
              </a:solidFill>
              <a:effectLst>
                <a:glow rad="63500">
                  <a:srgbClr val="00B050"/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48524" y="1367972"/>
            <a:ext cx="8227932" cy="1815882"/>
          </a:xfrm>
          <a:prstGeom prst="rect">
            <a:avLst/>
          </a:prstGeom>
          <a:blipFill dpi="0" rotWithShape="1">
            <a:blip r:embed="rId4">
              <a:duotone>
                <a:schemeClr val="bg2">
                  <a:shade val="45000"/>
                  <a:satMod val="135000"/>
                </a:schemeClr>
                <a:prstClr val="white"/>
              </a:duotone>
              <a:extLst>
                <a:ext uri="{BEBA8EAE-BF5A-486C-A8C5-ECC9F3942E4B}">
                  <a14:imgProps xmlns:a14="http://schemas.microsoft.com/office/drawing/2010/main">
                    <a14:imgLayer r:embed="rId5"/>
                  </a14:imgProps>
                </a:ext>
              </a:extLst>
            </a:blip>
            <a:srcRect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glow rad="762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1.1 To the angel of the church at Laodicea</a:t>
            </a:r>
          </a:p>
          <a:p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glow rad="762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1.2 The description of the speaker</a:t>
            </a:r>
          </a:p>
          <a:p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glow rad="762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1.3</a:t>
            </a:r>
            <a:r>
              <a:rPr lang="en-GB" sz="32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glow rad="762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glow rad="762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Prophetic message </a:t>
            </a:r>
          </a:p>
          <a:p>
            <a:r>
              <a:rPr lang="en-GB" sz="32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glow rad="762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1.4 The Promise to the Victor </a:t>
            </a:r>
            <a:endParaRPr lang="en-GB" sz="3200" dirty="0">
              <a:ln>
                <a:solidFill>
                  <a:schemeClr val="tx1"/>
                </a:solidFill>
              </a:ln>
              <a:solidFill>
                <a:srgbClr val="A7B218"/>
              </a:solidFill>
              <a:effectLst>
                <a:glow rad="76200">
                  <a:srgbClr val="002060"/>
                </a:glow>
              </a:effectLst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48524" y="3183854"/>
            <a:ext cx="8227932" cy="2523768"/>
          </a:xfrm>
          <a:prstGeom prst="rect">
            <a:avLst/>
          </a:prstGeom>
          <a:blipFill>
            <a:blip r:embed="rId6">
              <a:duotone>
                <a:schemeClr val="bg2">
                  <a:shade val="45000"/>
                  <a:satMod val="135000"/>
                </a:schemeClr>
                <a:prstClr val="white"/>
              </a:duotone>
            </a:blip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r>
              <a:rPr lang="en-GB" sz="2800" b="1" i="1" dirty="0" smtClean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glow rad="635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“To </a:t>
            </a:r>
            <a:r>
              <a:rPr lang="en-GB" sz="2800" b="1" i="1" dirty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glow rad="635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one who is victorious, I will give the </a:t>
            </a:r>
            <a:r>
              <a:rPr lang="en-GB" sz="2800" b="1" i="1" dirty="0" smtClean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glow rad="635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right to </a:t>
            </a:r>
            <a:r>
              <a:rPr lang="en-GB" sz="2800" b="1" i="1" dirty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glow rad="635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sit with me on my throne, just as I was </a:t>
            </a:r>
            <a:r>
              <a:rPr lang="en-GB" sz="2800" b="1" i="1" dirty="0" smtClean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glow rad="635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victorious</a:t>
            </a:r>
            <a:r>
              <a:rPr lang="en-GB" sz="2800" b="1" i="1" dirty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glow rad="635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and sat down with my Father on his </a:t>
            </a:r>
            <a:r>
              <a:rPr lang="en-GB" sz="2800" b="1" i="1" dirty="0" smtClean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glow rad="635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throne</a:t>
            </a:r>
            <a:r>
              <a:rPr lang="en-GB" sz="2800" b="1" i="1" dirty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glow rad="635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Whoever has ears, let them hear what </a:t>
            </a:r>
            <a:r>
              <a:rPr lang="en-GB" sz="2800" b="1" i="1" dirty="0" smtClean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glow rad="635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the </a:t>
            </a:r>
            <a:r>
              <a:rPr lang="en-GB" sz="2800" b="1" i="1" dirty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glow rad="635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Spirit says to the churches.”</a:t>
            </a:r>
          </a:p>
          <a:p>
            <a:endParaRPr lang="en-GB" b="1" dirty="0"/>
          </a:p>
        </p:txBody>
      </p:sp>
    </p:spTree>
    <p:extLst>
      <p:ext uri="{BB962C8B-B14F-4D97-AF65-F5344CB8AC3E}">
        <p14:creationId xmlns:p14="http://schemas.microsoft.com/office/powerpoint/2010/main" val="30027331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CrisscrossEtching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82820"/>
            <a:ext cx="9174406" cy="6940820"/>
          </a:xfrm>
          <a:prstGeom prst="rect">
            <a:avLst/>
          </a:prstGeom>
        </p:spPr>
      </p:pic>
      <p:sp>
        <p:nvSpPr>
          <p:cNvPr id="4" name="Title 3"/>
          <p:cNvSpPr>
            <a:spLocks noGrp="1"/>
          </p:cNvSpPr>
          <p:nvPr>
            <p:ph type="title"/>
          </p:nvPr>
        </p:nvSpPr>
        <p:spPr>
          <a:solidFill>
            <a:schemeClr val="bg2"/>
          </a:solidFill>
        </p:spPr>
        <p:txBody>
          <a:bodyPr>
            <a:normAutofit/>
          </a:bodyPr>
          <a:lstStyle/>
          <a:p>
            <a:r>
              <a:rPr lang="en-GB" sz="2800" b="1" dirty="0" smtClean="0">
                <a:ln>
                  <a:solidFill>
                    <a:schemeClr val="tx1"/>
                  </a:solidFill>
                </a:ln>
                <a:solidFill>
                  <a:srgbClr val="FFFF00"/>
                </a:solidFill>
                <a:effectLst>
                  <a:glow rad="63500">
                    <a:srgbClr val="00B05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Poor &amp; wretched</a:t>
            </a:r>
            <a:br>
              <a:rPr lang="en-GB" sz="2800" b="1" dirty="0" smtClean="0">
                <a:ln>
                  <a:solidFill>
                    <a:schemeClr val="tx1"/>
                  </a:solidFill>
                </a:ln>
                <a:solidFill>
                  <a:srgbClr val="FFFF00"/>
                </a:solidFill>
                <a:effectLst>
                  <a:glow rad="63500">
                    <a:srgbClr val="00B05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GB" sz="2800" b="1" dirty="0" smtClean="0">
                <a:ln>
                  <a:solidFill>
                    <a:schemeClr val="tx1"/>
                  </a:solidFill>
                </a:ln>
                <a:solidFill>
                  <a:srgbClr val="FFFF00"/>
                </a:solidFill>
                <a:effectLst>
                  <a:glow rad="63500">
                    <a:srgbClr val="00B05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Revelation 3:14-22</a:t>
            </a:r>
            <a:endParaRPr lang="en-GB" sz="2800" b="1" dirty="0">
              <a:ln>
                <a:solidFill>
                  <a:schemeClr val="tx1"/>
                </a:solidFill>
              </a:ln>
              <a:solidFill>
                <a:srgbClr val="FFFF00"/>
              </a:solidFill>
              <a:effectLst>
                <a:glow rad="63500">
                  <a:srgbClr val="00B050"/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48524" y="1367972"/>
            <a:ext cx="8227932" cy="2677656"/>
          </a:xfrm>
          <a:prstGeom prst="rect">
            <a:avLst/>
          </a:prstGeom>
          <a:blipFill dpi="0" rotWithShape="1">
            <a:blip r:embed="rId4">
              <a:duotone>
                <a:schemeClr val="bg2">
                  <a:shade val="45000"/>
                  <a:satMod val="135000"/>
                </a:schemeClr>
                <a:prstClr val="white"/>
              </a:duotone>
              <a:extLst>
                <a:ext uri="{BEBA8EAE-BF5A-486C-A8C5-ECC9F3942E4B}">
                  <a14:imgProps xmlns:a14="http://schemas.microsoft.com/office/drawing/2010/main">
                    <a14:imgLayer r:embed="rId5"/>
                  </a14:imgProps>
                </a:ext>
              </a:extLst>
            </a:blip>
            <a:srcRect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glow rad="762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1.1 To the angel of the church at Laodicea</a:t>
            </a:r>
          </a:p>
          <a:p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glow rad="762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1.2 The description of the speaker</a:t>
            </a:r>
          </a:p>
          <a:p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glow rad="762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1.3</a:t>
            </a:r>
            <a:r>
              <a:rPr lang="en-GB" sz="32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glow rad="762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glow rad="762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Prophetic message </a:t>
            </a:r>
          </a:p>
          <a:p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glow rad="762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1.4 The Promise to the Victor</a:t>
            </a:r>
          </a:p>
          <a:p>
            <a:pPr marL="628650" indent="-628650"/>
            <a:r>
              <a:rPr lang="en-GB" sz="32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glow rad="762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2.1 Listening to the Spirit: “wretched, pitiful,                              poor, blind and naked” </a:t>
            </a:r>
            <a:endParaRPr lang="en-GB" sz="3200" dirty="0">
              <a:ln>
                <a:solidFill>
                  <a:schemeClr val="tx1"/>
                </a:solidFill>
              </a:ln>
              <a:solidFill>
                <a:srgbClr val="A7B218"/>
              </a:solidFill>
              <a:effectLst>
                <a:glow rad="76200">
                  <a:srgbClr val="002060"/>
                </a:glo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6629172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CrisscrossEtching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82820"/>
            <a:ext cx="9174406" cy="6940820"/>
          </a:xfrm>
          <a:prstGeom prst="rect">
            <a:avLst/>
          </a:prstGeom>
        </p:spPr>
      </p:pic>
      <p:sp>
        <p:nvSpPr>
          <p:cNvPr id="4" name="Title 3"/>
          <p:cNvSpPr>
            <a:spLocks noGrp="1"/>
          </p:cNvSpPr>
          <p:nvPr>
            <p:ph type="title"/>
          </p:nvPr>
        </p:nvSpPr>
        <p:spPr>
          <a:solidFill>
            <a:schemeClr val="bg2"/>
          </a:solidFill>
        </p:spPr>
        <p:txBody>
          <a:bodyPr>
            <a:normAutofit/>
          </a:bodyPr>
          <a:lstStyle/>
          <a:p>
            <a:r>
              <a:rPr lang="en-GB" sz="2800" b="1" dirty="0" smtClean="0">
                <a:ln>
                  <a:solidFill>
                    <a:schemeClr val="tx1"/>
                  </a:solidFill>
                </a:ln>
                <a:solidFill>
                  <a:srgbClr val="FFFF00"/>
                </a:solidFill>
                <a:effectLst>
                  <a:glow rad="63500">
                    <a:srgbClr val="00B05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Poor &amp; wretched</a:t>
            </a:r>
            <a:br>
              <a:rPr lang="en-GB" sz="2800" b="1" dirty="0" smtClean="0">
                <a:ln>
                  <a:solidFill>
                    <a:schemeClr val="tx1"/>
                  </a:solidFill>
                </a:ln>
                <a:solidFill>
                  <a:srgbClr val="FFFF00"/>
                </a:solidFill>
                <a:effectLst>
                  <a:glow rad="63500">
                    <a:srgbClr val="00B05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GB" sz="2800" b="1" dirty="0" smtClean="0">
                <a:ln>
                  <a:solidFill>
                    <a:schemeClr val="tx1"/>
                  </a:solidFill>
                </a:ln>
                <a:solidFill>
                  <a:srgbClr val="FFFF00"/>
                </a:solidFill>
                <a:effectLst>
                  <a:glow rad="63500">
                    <a:srgbClr val="00B05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Revelation 3:14-22</a:t>
            </a:r>
            <a:endParaRPr lang="en-GB" sz="2800" b="1" dirty="0">
              <a:ln>
                <a:solidFill>
                  <a:schemeClr val="tx1"/>
                </a:solidFill>
              </a:ln>
              <a:solidFill>
                <a:srgbClr val="FFFF00"/>
              </a:solidFill>
              <a:effectLst>
                <a:glow rad="63500">
                  <a:srgbClr val="00B050"/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48524" y="1367972"/>
            <a:ext cx="8227932" cy="3170099"/>
          </a:xfrm>
          <a:prstGeom prst="rect">
            <a:avLst/>
          </a:prstGeom>
          <a:blipFill dpi="0" rotWithShape="1">
            <a:blip r:embed="rId4">
              <a:duotone>
                <a:schemeClr val="bg2">
                  <a:shade val="45000"/>
                  <a:satMod val="135000"/>
                </a:schemeClr>
                <a:prstClr val="white"/>
              </a:duotone>
              <a:extLst>
                <a:ext uri="{BEBA8EAE-BF5A-486C-A8C5-ECC9F3942E4B}">
                  <a14:imgProps xmlns:a14="http://schemas.microsoft.com/office/drawing/2010/main">
                    <a14:imgLayer r:embed="rId5"/>
                  </a14:imgProps>
                </a:ext>
              </a:extLst>
            </a:blip>
            <a:srcRect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glow rad="762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1.1 To the angel of the church at Laodicea</a:t>
            </a:r>
          </a:p>
          <a:p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glow rad="762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1.2 The description of the speaker</a:t>
            </a:r>
          </a:p>
          <a:p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glow rad="762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1.3</a:t>
            </a:r>
            <a:r>
              <a:rPr lang="en-GB" sz="32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glow rad="762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glow rad="762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Prophetic message </a:t>
            </a:r>
          </a:p>
          <a:p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glow rad="762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1.4 The Promise to the Victor</a:t>
            </a:r>
          </a:p>
          <a:p>
            <a:pPr marL="628650" indent="-628650"/>
            <a:r>
              <a:rPr lang="en-GB" sz="28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glow rad="762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2.1</a:t>
            </a:r>
            <a:r>
              <a:rPr lang="en-GB" sz="32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glow rad="762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GB" sz="28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glow rad="762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Listening to the Spirit: “wretched, pitiful,                              poor, blind and naked”</a:t>
            </a:r>
          </a:p>
          <a:p>
            <a:pPr marL="1543050" lvl="2" indent="-628650">
              <a:buFont typeface="Arial" panose="020B0604020202020204" pitchFamily="34" charset="0"/>
              <a:buChar char="•"/>
            </a:pPr>
            <a:r>
              <a:rPr lang="en-GB" sz="3200" b="1" dirty="0" smtClean="0">
                <a:ln>
                  <a:solidFill>
                    <a:schemeClr val="tx1"/>
                  </a:solidFill>
                </a:ln>
                <a:solidFill>
                  <a:srgbClr val="002060"/>
                </a:solidFill>
                <a:effectLst>
                  <a:glow rad="762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Poor and needy for salvation </a:t>
            </a:r>
            <a:endParaRPr lang="en-GB" sz="3200" dirty="0">
              <a:ln>
                <a:solidFill>
                  <a:schemeClr val="tx1"/>
                </a:solidFill>
              </a:ln>
              <a:solidFill>
                <a:srgbClr val="002060"/>
              </a:solidFill>
              <a:effectLst>
                <a:glow rad="76200">
                  <a:schemeClr val="bg1"/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8981811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CrisscrossEtching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82820"/>
            <a:ext cx="9174406" cy="6940820"/>
          </a:xfrm>
          <a:prstGeom prst="rect">
            <a:avLst/>
          </a:prstGeom>
        </p:spPr>
      </p:pic>
      <p:sp>
        <p:nvSpPr>
          <p:cNvPr id="4" name="Title 3"/>
          <p:cNvSpPr>
            <a:spLocks noGrp="1"/>
          </p:cNvSpPr>
          <p:nvPr>
            <p:ph type="title"/>
          </p:nvPr>
        </p:nvSpPr>
        <p:spPr>
          <a:solidFill>
            <a:schemeClr val="bg2"/>
          </a:solidFill>
        </p:spPr>
        <p:txBody>
          <a:bodyPr>
            <a:normAutofit/>
          </a:bodyPr>
          <a:lstStyle/>
          <a:p>
            <a:r>
              <a:rPr lang="en-GB" sz="2800" b="1" dirty="0" smtClean="0">
                <a:ln>
                  <a:solidFill>
                    <a:schemeClr val="tx1"/>
                  </a:solidFill>
                </a:ln>
                <a:solidFill>
                  <a:srgbClr val="FFFF00"/>
                </a:solidFill>
                <a:effectLst>
                  <a:glow rad="63500">
                    <a:srgbClr val="00B05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Poor &amp; wretched</a:t>
            </a:r>
            <a:br>
              <a:rPr lang="en-GB" sz="2800" b="1" dirty="0" smtClean="0">
                <a:ln>
                  <a:solidFill>
                    <a:schemeClr val="tx1"/>
                  </a:solidFill>
                </a:ln>
                <a:solidFill>
                  <a:srgbClr val="FFFF00"/>
                </a:solidFill>
                <a:effectLst>
                  <a:glow rad="63500">
                    <a:srgbClr val="00B05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GB" sz="2800" b="1" dirty="0" smtClean="0">
                <a:ln>
                  <a:solidFill>
                    <a:schemeClr val="tx1"/>
                  </a:solidFill>
                </a:ln>
                <a:solidFill>
                  <a:srgbClr val="FFFF00"/>
                </a:solidFill>
                <a:effectLst>
                  <a:glow rad="63500">
                    <a:srgbClr val="00B05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Revelation 3:14-22</a:t>
            </a:r>
            <a:endParaRPr lang="en-GB" sz="2800" b="1" dirty="0">
              <a:ln>
                <a:solidFill>
                  <a:schemeClr val="tx1"/>
                </a:solidFill>
              </a:ln>
              <a:solidFill>
                <a:srgbClr val="FFFF00"/>
              </a:solidFill>
              <a:effectLst>
                <a:glow rad="63500">
                  <a:srgbClr val="00B050"/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48524" y="1367972"/>
            <a:ext cx="8227932" cy="3170099"/>
          </a:xfrm>
          <a:prstGeom prst="rect">
            <a:avLst/>
          </a:prstGeom>
          <a:blipFill dpi="0" rotWithShape="1">
            <a:blip r:embed="rId4">
              <a:duotone>
                <a:schemeClr val="bg2">
                  <a:shade val="45000"/>
                  <a:satMod val="135000"/>
                </a:schemeClr>
                <a:prstClr val="white"/>
              </a:duotone>
              <a:extLst>
                <a:ext uri="{BEBA8EAE-BF5A-486C-A8C5-ECC9F3942E4B}">
                  <a14:imgProps xmlns:a14="http://schemas.microsoft.com/office/drawing/2010/main">
                    <a14:imgLayer r:embed="rId5"/>
                  </a14:imgProps>
                </a:ext>
              </a:extLst>
            </a:blip>
            <a:srcRect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glow rad="762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1.1 To the angel of the church at Laodicea</a:t>
            </a:r>
          </a:p>
          <a:p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glow rad="762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1.2 The description of the speaker</a:t>
            </a:r>
          </a:p>
          <a:p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glow rad="762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1.3</a:t>
            </a:r>
            <a:r>
              <a:rPr lang="en-GB" sz="32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glow rad="762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glow rad="762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Prophetic message </a:t>
            </a:r>
          </a:p>
          <a:p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glow rad="762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1.4 The Promise to the Victor</a:t>
            </a:r>
          </a:p>
          <a:p>
            <a:pPr marL="628650" indent="-628650"/>
            <a:r>
              <a:rPr lang="en-GB" sz="28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glow rad="762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2.1</a:t>
            </a:r>
            <a:r>
              <a:rPr lang="en-GB" sz="32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glow rad="762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GB" sz="28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glow rad="762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Listening to the Spirit: “wretched, pitiful,                              poor, blind and naked”</a:t>
            </a:r>
          </a:p>
          <a:p>
            <a:pPr marL="1543050" lvl="2" indent="-628650">
              <a:buFont typeface="Arial" panose="020B0604020202020204" pitchFamily="34" charset="0"/>
              <a:buChar char="•"/>
            </a:pPr>
            <a:r>
              <a:rPr lang="en-GB" sz="3200" b="1" dirty="0" smtClean="0">
                <a:ln>
                  <a:solidFill>
                    <a:schemeClr val="tx1"/>
                  </a:solidFill>
                </a:ln>
                <a:solidFill>
                  <a:srgbClr val="002060"/>
                </a:solidFill>
                <a:effectLst>
                  <a:glow rad="762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Poor and needy for salvation </a:t>
            </a:r>
            <a:endParaRPr lang="en-GB" sz="3200" dirty="0">
              <a:ln>
                <a:solidFill>
                  <a:schemeClr val="tx1"/>
                </a:solidFill>
              </a:ln>
              <a:solidFill>
                <a:srgbClr val="002060"/>
              </a:solidFill>
              <a:effectLst>
                <a:glow rad="76200">
                  <a:schemeClr val="bg1"/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473237" y="4365104"/>
            <a:ext cx="8227932" cy="1938992"/>
          </a:xfrm>
          <a:prstGeom prst="rect">
            <a:avLst/>
          </a:prstGeom>
          <a:blipFill>
            <a:blip r:embed="rId6">
              <a:duotone>
                <a:schemeClr val="bg2">
                  <a:shade val="45000"/>
                  <a:satMod val="135000"/>
                </a:schemeClr>
                <a:prstClr val="white"/>
              </a:duotone>
            </a:blip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pPr algn="ctr"/>
            <a:r>
              <a:rPr lang="en-GB" sz="2400" b="1" i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 heard the voice of Jesus say, “Come unto Me and rest;</a:t>
            </a:r>
            <a:endParaRPr lang="en-GB" sz="2400" b="1" dirty="0" smtClean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en-GB" sz="2400" b="1" i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Lay down, thou weary one, lay down Thy head upon my breast.”</a:t>
            </a:r>
            <a:endParaRPr lang="en-GB" sz="2400" b="1" dirty="0" smtClean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en-GB" sz="2400" b="1" i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 came to Jesus as I was, Weary, and worn, and sad;</a:t>
            </a:r>
            <a:endParaRPr lang="en-GB" sz="2400" b="1" dirty="0" smtClean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en-GB" sz="2400" b="1" i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 found in Him a resting-place, And He has made me glad. </a:t>
            </a:r>
            <a:endParaRPr lang="en-GB" sz="2400" b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6784421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CrisscrossEtching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82820"/>
            <a:ext cx="9174406" cy="6940820"/>
          </a:xfrm>
          <a:prstGeom prst="rect">
            <a:avLst/>
          </a:prstGeom>
        </p:spPr>
      </p:pic>
      <p:sp>
        <p:nvSpPr>
          <p:cNvPr id="4" name="Title 3"/>
          <p:cNvSpPr>
            <a:spLocks noGrp="1"/>
          </p:cNvSpPr>
          <p:nvPr>
            <p:ph type="title"/>
          </p:nvPr>
        </p:nvSpPr>
        <p:spPr>
          <a:solidFill>
            <a:schemeClr val="bg2"/>
          </a:solidFill>
        </p:spPr>
        <p:txBody>
          <a:bodyPr>
            <a:normAutofit/>
          </a:bodyPr>
          <a:lstStyle/>
          <a:p>
            <a:r>
              <a:rPr lang="en-GB" sz="2800" b="1" dirty="0" smtClean="0">
                <a:ln>
                  <a:solidFill>
                    <a:schemeClr val="tx1"/>
                  </a:solidFill>
                </a:ln>
                <a:solidFill>
                  <a:srgbClr val="FFFF00"/>
                </a:solidFill>
                <a:effectLst>
                  <a:glow rad="63500">
                    <a:srgbClr val="00B05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Poor &amp; wretched</a:t>
            </a:r>
            <a:br>
              <a:rPr lang="en-GB" sz="2800" b="1" dirty="0" smtClean="0">
                <a:ln>
                  <a:solidFill>
                    <a:schemeClr val="tx1"/>
                  </a:solidFill>
                </a:ln>
                <a:solidFill>
                  <a:srgbClr val="FFFF00"/>
                </a:solidFill>
                <a:effectLst>
                  <a:glow rad="63500">
                    <a:srgbClr val="00B05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GB" sz="2800" b="1" dirty="0" smtClean="0">
                <a:ln>
                  <a:solidFill>
                    <a:schemeClr val="tx1"/>
                  </a:solidFill>
                </a:ln>
                <a:solidFill>
                  <a:srgbClr val="FFFF00"/>
                </a:solidFill>
                <a:effectLst>
                  <a:glow rad="63500">
                    <a:srgbClr val="00B05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Revelation 3:14-22</a:t>
            </a:r>
            <a:endParaRPr lang="en-GB" sz="2800" b="1" dirty="0">
              <a:ln>
                <a:solidFill>
                  <a:schemeClr val="tx1"/>
                </a:solidFill>
              </a:ln>
              <a:solidFill>
                <a:srgbClr val="FFFF00"/>
              </a:solidFill>
              <a:effectLst>
                <a:glow rad="63500">
                  <a:srgbClr val="00B050"/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48524" y="1367972"/>
            <a:ext cx="8227932" cy="3170099"/>
          </a:xfrm>
          <a:prstGeom prst="rect">
            <a:avLst/>
          </a:prstGeom>
          <a:blipFill dpi="0" rotWithShape="1">
            <a:blip r:embed="rId4">
              <a:duotone>
                <a:schemeClr val="bg2">
                  <a:shade val="45000"/>
                  <a:satMod val="135000"/>
                </a:schemeClr>
                <a:prstClr val="white"/>
              </a:duotone>
              <a:extLst>
                <a:ext uri="{BEBA8EAE-BF5A-486C-A8C5-ECC9F3942E4B}">
                  <a14:imgProps xmlns:a14="http://schemas.microsoft.com/office/drawing/2010/main">
                    <a14:imgLayer r:embed="rId5"/>
                  </a14:imgProps>
                </a:ext>
              </a:extLst>
            </a:blip>
            <a:srcRect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glow rad="762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1.1 To the angel of the church at Laodicea</a:t>
            </a:r>
          </a:p>
          <a:p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glow rad="762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1.2 The description of the speaker</a:t>
            </a:r>
          </a:p>
          <a:p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glow rad="762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1.3</a:t>
            </a:r>
            <a:r>
              <a:rPr lang="en-GB" sz="32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glow rad="762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glow rad="762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Prophetic message </a:t>
            </a:r>
          </a:p>
          <a:p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glow rad="762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1.4 The Promise to the Victor</a:t>
            </a:r>
          </a:p>
          <a:p>
            <a:pPr marL="628650" indent="-628650"/>
            <a:r>
              <a:rPr lang="en-GB" sz="28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glow rad="762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2.1</a:t>
            </a:r>
            <a:r>
              <a:rPr lang="en-GB" sz="32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glow rad="762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GB" sz="28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glow rad="762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Listening to the Spirit: “wretched, pitiful,                              poor, blind and naked”</a:t>
            </a:r>
          </a:p>
          <a:p>
            <a:pPr marL="1543050" lvl="2" indent="-628650">
              <a:buFont typeface="Arial" panose="020B0604020202020204" pitchFamily="34" charset="0"/>
              <a:buChar char="•"/>
            </a:pPr>
            <a:r>
              <a:rPr lang="en-GB" sz="3200" b="1" dirty="0" smtClean="0">
                <a:ln>
                  <a:solidFill>
                    <a:schemeClr val="tx1"/>
                  </a:solidFill>
                </a:ln>
                <a:solidFill>
                  <a:srgbClr val="002060"/>
                </a:solidFill>
                <a:effectLst>
                  <a:glow rad="762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Poor and needy for salvation </a:t>
            </a:r>
            <a:endParaRPr lang="en-GB" sz="3200" dirty="0">
              <a:ln>
                <a:solidFill>
                  <a:schemeClr val="tx1"/>
                </a:solidFill>
              </a:ln>
              <a:solidFill>
                <a:srgbClr val="002060"/>
              </a:solidFill>
              <a:effectLst>
                <a:glow rad="76200">
                  <a:schemeClr val="bg1"/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458034" y="4437112"/>
            <a:ext cx="8227932" cy="1569660"/>
          </a:xfrm>
          <a:prstGeom prst="rect">
            <a:avLst/>
          </a:prstGeom>
          <a:blipFill>
            <a:blip r:embed="rId6">
              <a:duotone>
                <a:schemeClr val="bg2">
                  <a:shade val="45000"/>
                  <a:satMod val="135000"/>
                </a:schemeClr>
                <a:prstClr val="white"/>
              </a:duotone>
            </a:blip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Amazing grace! How sweet the sound </a:t>
            </a:r>
          </a:p>
          <a:p>
            <a:pPr algn="ctr"/>
            <a:r>
              <a:rPr lang="en-GB" sz="24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That saved a wretch like me!</a:t>
            </a:r>
          </a:p>
          <a:p>
            <a:pPr algn="ctr"/>
            <a:r>
              <a:rPr lang="en-GB" sz="24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 once was lost, but now am found,</a:t>
            </a:r>
          </a:p>
          <a:p>
            <a:pPr algn="ctr"/>
            <a:r>
              <a:rPr lang="en-GB" sz="24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Was blind but now I see.</a:t>
            </a:r>
          </a:p>
        </p:txBody>
      </p:sp>
    </p:spTree>
    <p:extLst>
      <p:ext uri="{BB962C8B-B14F-4D97-AF65-F5344CB8AC3E}">
        <p14:creationId xmlns:p14="http://schemas.microsoft.com/office/powerpoint/2010/main" val="21834253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CrisscrossEtching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82820"/>
            <a:ext cx="9174406" cy="6940820"/>
          </a:xfrm>
          <a:prstGeom prst="rect">
            <a:avLst/>
          </a:prstGeom>
        </p:spPr>
      </p:pic>
      <p:sp>
        <p:nvSpPr>
          <p:cNvPr id="4" name="Title 3"/>
          <p:cNvSpPr>
            <a:spLocks noGrp="1"/>
          </p:cNvSpPr>
          <p:nvPr>
            <p:ph type="title"/>
          </p:nvPr>
        </p:nvSpPr>
        <p:spPr>
          <a:solidFill>
            <a:schemeClr val="bg2"/>
          </a:solidFill>
        </p:spPr>
        <p:txBody>
          <a:bodyPr>
            <a:normAutofit/>
          </a:bodyPr>
          <a:lstStyle/>
          <a:p>
            <a:r>
              <a:rPr lang="en-GB" sz="2800" b="1" dirty="0" smtClean="0">
                <a:ln>
                  <a:solidFill>
                    <a:schemeClr val="tx1"/>
                  </a:solidFill>
                </a:ln>
                <a:solidFill>
                  <a:srgbClr val="FFFF00"/>
                </a:solidFill>
                <a:effectLst>
                  <a:glow rad="63500">
                    <a:srgbClr val="00B05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Poor &amp; wretched</a:t>
            </a:r>
            <a:br>
              <a:rPr lang="en-GB" sz="2800" b="1" dirty="0" smtClean="0">
                <a:ln>
                  <a:solidFill>
                    <a:schemeClr val="tx1"/>
                  </a:solidFill>
                </a:ln>
                <a:solidFill>
                  <a:srgbClr val="FFFF00"/>
                </a:solidFill>
                <a:effectLst>
                  <a:glow rad="63500">
                    <a:srgbClr val="00B05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GB" sz="2800" b="1" dirty="0" smtClean="0">
                <a:ln>
                  <a:solidFill>
                    <a:schemeClr val="tx1"/>
                  </a:solidFill>
                </a:ln>
                <a:solidFill>
                  <a:srgbClr val="FFFF00"/>
                </a:solidFill>
                <a:effectLst>
                  <a:glow rad="63500">
                    <a:srgbClr val="00B05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Revelation 3:14-22</a:t>
            </a:r>
            <a:endParaRPr lang="en-GB" sz="2800" b="1" dirty="0">
              <a:ln>
                <a:solidFill>
                  <a:schemeClr val="tx1"/>
                </a:solidFill>
              </a:ln>
              <a:solidFill>
                <a:srgbClr val="FFFF00"/>
              </a:solidFill>
              <a:effectLst>
                <a:glow rad="63500">
                  <a:srgbClr val="00B050"/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48524" y="1367972"/>
            <a:ext cx="8227932" cy="3170099"/>
          </a:xfrm>
          <a:prstGeom prst="rect">
            <a:avLst/>
          </a:prstGeom>
          <a:blipFill dpi="0" rotWithShape="1">
            <a:blip r:embed="rId4">
              <a:duotone>
                <a:schemeClr val="bg2">
                  <a:shade val="45000"/>
                  <a:satMod val="135000"/>
                </a:schemeClr>
                <a:prstClr val="white"/>
              </a:duotone>
              <a:extLst>
                <a:ext uri="{BEBA8EAE-BF5A-486C-A8C5-ECC9F3942E4B}">
                  <a14:imgProps xmlns:a14="http://schemas.microsoft.com/office/drawing/2010/main">
                    <a14:imgLayer r:embed="rId5"/>
                  </a14:imgProps>
                </a:ext>
              </a:extLst>
            </a:blip>
            <a:srcRect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glow rad="762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1.1 To the angel of the church at Laodicea</a:t>
            </a:r>
          </a:p>
          <a:p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glow rad="762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1.2 The description of the speaker</a:t>
            </a:r>
          </a:p>
          <a:p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glow rad="762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1.3</a:t>
            </a:r>
            <a:r>
              <a:rPr lang="en-GB" sz="32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glow rad="762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glow rad="762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Prophetic message </a:t>
            </a:r>
          </a:p>
          <a:p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glow rad="762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1.4 The Promise to the Victor</a:t>
            </a:r>
          </a:p>
          <a:p>
            <a:pPr marL="628650" indent="-628650"/>
            <a:r>
              <a:rPr lang="en-GB" sz="28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glow rad="762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2.1</a:t>
            </a:r>
            <a:r>
              <a:rPr lang="en-GB" sz="32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glow rad="762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GB" sz="28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glow rad="762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Listening to the Spirit: “wretched, pitiful,                              poor, blind and naked”</a:t>
            </a:r>
          </a:p>
          <a:p>
            <a:pPr marL="1543050" lvl="2" indent="-628650">
              <a:buFont typeface="Arial" panose="020B0604020202020204" pitchFamily="34" charset="0"/>
              <a:buChar char="•"/>
            </a:pPr>
            <a:r>
              <a:rPr lang="en-GB" sz="3200" b="1" dirty="0" smtClean="0">
                <a:ln>
                  <a:solidFill>
                    <a:schemeClr val="tx1"/>
                  </a:solidFill>
                </a:ln>
                <a:solidFill>
                  <a:srgbClr val="002060"/>
                </a:solidFill>
                <a:effectLst>
                  <a:glow rad="762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Poor and needy for salvation </a:t>
            </a:r>
            <a:endParaRPr lang="en-GB" sz="3200" dirty="0">
              <a:ln>
                <a:solidFill>
                  <a:schemeClr val="tx1"/>
                </a:solidFill>
              </a:ln>
              <a:solidFill>
                <a:srgbClr val="002060"/>
              </a:solidFill>
              <a:effectLst>
                <a:glow rad="76200">
                  <a:schemeClr val="bg1"/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458034" y="4437112"/>
            <a:ext cx="8227932" cy="1569660"/>
          </a:xfrm>
          <a:prstGeom prst="rect">
            <a:avLst/>
          </a:prstGeom>
          <a:blipFill>
            <a:blip r:embed="rId6">
              <a:duotone>
                <a:schemeClr val="bg2">
                  <a:shade val="45000"/>
                  <a:satMod val="135000"/>
                </a:schemeClr>
                <a:prstClr val="white"/>
              </a:duotone>
            </a:blip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Depth of mercy can there be</a:t>
            </a:r>
            <a:br>
              <a:rPr lang="en-GB" sz="24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GB" sz="24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Mercy reaching even me?</a:t>
            </a:r>
            <a:br>
              <a:rPr lang="en-GB" sz="24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GB" sz="24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God the Just, His wrath forbears</a:t>
            </a:r>
            <a:br>
              <a:rPr lang="en-GB" sz="24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GB" sz="24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 the chief of sinners spares</a:t>
            </a:r>
            <a:r>
              <a:rPr lang="en-GB" sz="24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!</a:t>
            </a:r>
            <a:endParaRPr lang="en-GB" sz="2400" b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1617643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CrisscrossEtching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82820"/>
            <a:ext cx="9174406" cy="6940820"/>
          </a:xfrm>
          <a:prstGeom prst="rect">
            <a:avLst/>
          </a:prstGeom>
        </p:spPr>
      </p:pic>
      <p:sp>
        <p:nvSpPr>
          <p:cNvPr id="4" name="Title 3"/>
          <p:cNvSpPr>
            <a:spLocks noGrp="1"/>
          </p:cNvSpPr>
          <p:nvPr>
            <p:ph type="title"/>
          </p:nvPr>
        </p:nvSpPr>
        <p:spPr>
          <a:solidFill>
            <a:schemeClr val="bg2"/>
          </a:solidFill>
        </p:spPr>
        <p:txBody>
          <a:bodyPr>
            <a:normAutofit/>
          </a:bodyPr>
          <a:lstStyle/>
          <a:p>
            <a:r>
              <a:rPr lang="en-GB" sz="2800" b="1" dirty="0" smtClean="0">
                <a:ln>
                  <a:solidFill>
                    <a:schemeClr val="tx1"/>
                  </a:solidFill>
                </a:ln>
                <a:solidFill>
                  <a:srgbClr val="FFFF00"/>
                </a:solidFill>
                <a:effectLst>
                  <a:glow rad="63500">
                    <a:srgbClr val="00B05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Poor &amp; wretched</a:t>
            </a:r>
            <a:br>
              <a:rPr lang="en-GB" sz="2800" b="1" dirty="0" smtClean="0">
                <a:ln>
                  <a:solidFill>
                    <a:schemeClr val="tx1"/>
                  </a:solidFill>
                </a:ln>
                <a:solidFill>
                  <a:srgbClr val="FFFF00"/>
                </a:solidFill>
                <a:effectLst>
                  <a:glow rad="63500">
                    <a:srgbClr val="00B05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GB" sz="2800" b="1" dirty="0" smtClean="0">
                <a:ln>
                  <a:solidFill>
                    <a:schemeClr val="tx1"/>
                  </a:solidFill>
                </a:ln>
                <a:solidFill>
                  <a:srgbClr val="FFFF00"/>
                </a:solidFill>
                <a:effectLst>
                  <a:glow rad="63500">
                    <a:srgbClr val="00B05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Revelation 3:14-22</a:t>
            </a:r>
            <a:endParaRPr lang="en-GB" sz="2800" b="1" dirty="0">
              <a:ln>
                <a:solidFill>
                  <a:schemeClr val="tx1"/>
                </a:solidFill>
              </a:ln>
              <a:solidFill>
                <a:srgbClr val="FFFF00"/>
              </a:solidFill>
              <a:effectLst>
                <a:glow rad="63500">
                  <a:srgbClr val="00B050"/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48524" y="1367972"/>
            <a:ext cx="8227932" cy="3600986"/>
          </a:xfrm>
          <a:prstGeom prst="rect">
            <a:avLst/>
          </a:prstGeom>
          <a:blipFill dpi="0" rotWithShape="1">
            <a:blip r:embed="rId4">
              <a:duotone>
                <a:schemeClr val="bg2">
                  <a:shade val="45000"/>
                  <a:satMod val="135000"/>
                </a:schemeClr>
                <a:prstClr val="white"/>
              </a:duotone>
              <a:extLst>
                <a:ext uri="{BEBA8EAE-BF5A-486C-A8C5-ECC9F3942E4B}">
                  <a14:imgProps xmlns:a14="http://schemas.microsoft.com/office/drawing/2010/main">
                    <a14:imgLayer r:embed="rId5"/>
                  </a14:imgProps>
                </a:ext>
              </a:extLst>
            </a:blip>
            <a:srcRect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glow rad="762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1.1 To the angel of the church at Laodicea</a:t>
            </a:r>
          </a:p>
          <a:p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glow rad="762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1.2 The description of the speaker</a:t>
            </a:r>
          </a:p>
          <a:p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glow rad="762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1.3</a:t>
            </a:r>
            <a:r>
              <a:rPr lang="en-GB" sz="32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glow rad="762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glow rad="762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Prophetic message </a:t>
            </a:r>
          </a:p>
          <a:p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glow rad="762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1.4 The Promise to the Victor</a:t>
            </a:r>
          </a:p>
          <a:p>
            <a:pPr marL="628650" indent="-628650"/>
            <a:r>
              <a:rPr lang="en-GB" sz="28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glow rad="762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2.1</a:t>
            </a:r>
            <a:r>
              <a:rPr lang="en-GB" sz="32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glow rad="762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GB" sz="28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glow rad="762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Listening to the Spirit: “wretched, pitiful,                              poor, blind and naked”</a:t>
            </a:r>
          </a:p>
          <a:p>
            <a:pPr marL="1543050" lvl="2" indent="-628650">
              <a:buFont typeface="Arial" panose="020B0604020202020204" pitchFamily="34" charset="0"/>
              <a:buChar char="•"/>
            </a:pPr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rgbClr val="002060"/>
                </a:solidFill>
                <a:effectLst>
                  <a:glow rad="762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Poor and needy for salvation</a:t>
            </a:r>
          </a:p>
          <a:p>
            <a:pPr marL="1543050" lvl="2" indent="-628650">
              <a:buFont typeface="Arial" panose="020B0604020202020204" pitchFamily="34" charset="0"/>
              <a:buChar char="•"/>
            </a:pPr>
            <a:r>
              <a:rPr lang="en-GB" sz="3200" b="1" dirty="0" smtClean="0">
                <a:ln>
                  <a:solidFill>
                    <a:schemeClr val="tx1"/>
                  </a:solidFill>
                </a:ln>
                <a:solidFill>
                  <a:srgbClr val="002060"/>
                </a:solidFill>
                <a:effectLst>
                  <a:glow rad="762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Poor and needy for daily life </a:t>
            </a:r>
            <a:endParaRPr lang="en-GB" sz="3200" dirty="0">
              <a:ln>
                <a:solidFill>
                  <a:schemeClr val="tx1"/>
                </a:solidFill>
              </a:ln>
              <a:solidFill>
                <a:srgbClr val="002060"/>
              </a:solidFill>
              <a:effectLst>
                <a:glow rad="76200">
                  <a:schemeClr val="bg1"/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5178236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CrisscrossEtching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82820"/>
            <a:ext cx="9174406" cy="6940820"/>
          </a:xfrm>
          <a:prstGeom prst="rect">
            <a:avLst/>
          </a:prstGeom>
        </p:spPr>
      </p:pic>
      <p:sp>
        <p:nvSpPr>
          <p:cNvPr id="4" name="Title 3"/>
          <p:cNvSpPr>
            <a:spLocks noGrp="1"/>
          </p:cNvSpPr>
          <p:nvPr>
            <p:ph type="title"/>
          </p:nvPr>
        </p:nvSpPr>
        <p:spPr>
          <a:solidFill>
            <a:schemeClr val="bg2"/>
          </a:solidFill>
        </p:spPr>
        <p:txBody>
          <a:bodyPr>
            <a:normAutofit/>
          </a:bodyPr>
          <a:lstStyle/>
          <a:p>
            <a:r>
              <a:rPr lang="en-GB" sz="2800" b="1" dirty="0" smtClean="0">
                <a:ln>
                  <a:solidFill>
                    <a:schemeClr val="tx1"/>
                  </a:solidFill>
                </a:ln>
                <a:solidFill>
                  <a:srgbClr val="FFFF00"/>
                </a:solidFill>
                <a:effectLst>
                  <a:glow rad="63500">
                    <a:srgbClr val="00B05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Poor &amp; wretched</a:t>
            </a:r>
            <a:br>
              <a:rPr lang="en-GB" sz="2800" b="1" dirty="0" smtClean="0">
                <a:ln>
                  <a:solidFill>
                    <a:schemeClr val="tx1"/>
                  </a:solidFill>
                </a:ln>
                <a:solidFill>
                  <a:srgbClr val="FFFF00"/>
                </a:solidFill>
                <a:effectLst>
                  <a:glow rad="63500">
                    <a:srgbClr val="00B05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GB" sz="2800" b="1" dirty="0" smtClean="0">
                <a:ln>
                  <a:solidFill>
                    <a:schemeClr val="tx1"/>
                  </a:solidFill>
                </a:ln>
                <a:solidFill>
                  <a:srgbClr val="FFFF00"/>
                </a:solidFill>
                <a:effectLst>
                  <a:glow rad="63500">
                    <a:srgbClr val="00B05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Revelation 3:14-22</a:t>
            </a:r>
            <a:endParaRPr lang="en-GB" sz="2800" b="1" dirty="0">
              <a:ln>
                <a:solidFill>
                  <a:schemeClr val="tx1"/>
                </a:solidFill>
              </a:ln>
              <a:solidFill>
                <a:srgbClr val="FFFF00"/>
              </a:solidFill>
              <a:effectLst>
                <a:glow rad="63500">
                  <a:srgbClr val="00B050"/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48524" y="1367972"/>
            <a:ext cx="8227932" cy="3600986"/>
          </a:xfrm>
          <a:prstGeom prst="rect">
            <a:avLst/>
          </a:prstGeom>
          <a:blipFill dpi="0" rotWithShape="1">
            <a:blip r:embed="rId4">
              <a:duotone>
                <a:schemeClr val="bg2">
                  <a:shade val="45000"/>
                  <a:satMod val="135000"/>
                </a:schemeClr>
                <a:prstClr val="white"/>
              </a:duotone>
              <a:extLst>
                <a:ext uri="{BEBA8EAE-BF5A-486C-A8C5-ECC9F3942E4B}">
                  <a14:imgProps xmlns:a14="http://schemas.microsoft.com/office/drawing/2010/main">
                    <a14:imgLayer r:embed="rId5"/>
                  </a14:imgProps>
                </a:ext>
              </a:extLst>
            </a:blip>
            <a:srcRect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glow rad="762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1.1 To the angel of the church at Laodicea</a:t>
            </a:r>
          </a:p>
          <a:p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glow rad="762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1.2 The description of the speaker</a:t>
            </a:r>
          </a:p>
          <a:p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glow rad="762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1.3</a:t>
            </a:r>
            <a:r>
              <a:rPr lang="en-GB" sz="32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glow rad="762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glow rad="762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Prophetic message </a:t>
            </a:r>
          </a:p>
          <a:p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glow rad="762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1.4 The Promise to the Victor</a:t>
            </a:r>
          </a:p>
          <a:p>
            <a:pPr marL="628650" indent="-628650"/>
            <a:r>
              <a:rPr lang="en-GB" sz="28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glow rad="762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2.1</a:t>
            </a:r>
            <a:r>
              <a:rPr lang="en-GB" sz="32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glow rad="762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GB" sz="28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glow rad="762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Listening to the Spirit: “wretched, pitiful,                              poor, blind and naked”</a:t>
            </a:r>
          </a:p>
          <a:p>
            <a:pPr marL="1543050" lvl="2" indent="-628650">
              <a:buFont typeface="Arial" panose="020B0604020202020204" pitchFamily="34" charset="0"/>
              <a:buChar char="•"/>
            </a:pPr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rgbClr val="002060"/>
                </a:solidFill>
                <a:effectLst>
                  <a:glow rad="762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Poor and needy for salvation</a:t>
            </a:r>
          </a:p>
          <a:p>
            <a:pPr marL="1543050" lvl="2" indent="-628650">
              <a:buFont typeface="Arial" panose="020B0604020202020204" pitchFamily="34" charset="0"/>
              <a:buChar char="•"/>
            </a:pPr>
            <a:r>
              <a:rPr lang="en-GB" sz="3200" b="1" dirty="0" smtClean="0">
                <a:ln>
                  <a:solidFill>
                    <a:schemeClr val="tx1"/>
                  </a:solidFill>
                </a:ln>
                <a:solidFill>
                  <a:srgbClr val="002060"/>
                </a:solidFill>
                <a:effectLst>
                  <a:glow rad="762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Poor and needy for daily life </a:t>
            </a:r>
            <a:endParaRPr lang="en-GB" sz="3200" dirty="0">
              <a:ln>
                <a:solidFill>
                  <a:schemeClr val="tx1"/>
                </a:solidFill>
              </a:ln>
              <a:solidFill>
                <a:srgbClr val="002060"/>
              </a:solidFill>
              <a:effectLst>
                <a:glow rad="76200">
                  <a:schemeClr val="bg1"/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473237" y="4797152"/>
            <a:ext cx="8227932" cy="954107"/>
          </a:xfrm>
          <a:prstGeom prst="rect">
            <a:avLst/>
          </a:prstGeom>
          <a:blipFill>
            <a:blip r:embed="rId6">
              <a:duotone>
                <a:schemeClr val="bg2">
                  <a:shade val="45000"/>
                  <a:satMod val="135000"/>
                </a:schemeClr>
                <a:prstClr val="white"/>
              </a:duotone>
            </a:blip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r>
              <a:rPr lang="en-GB" sz="28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GB" sz="2800" b="1" i="1" dirty="0" smtClean="0">
                <a:solidFill>
                  <a:srgbClr val="FF0000"/>
                </a:solidFill>
                <a:effectLst>
                  <a:glow rad="1270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</a:t>
            </a:r>
            <a:r>
              <a:rPr lang="en-GB" sz="2800" b="1" i="1" dirty="0">
                <a:solidFill>
                  <a:srgbClr val="FF0000"/>
                </a:solidFill>
                <a:effectLst>
                  <a:glow rad="1270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Hear me, </a:t>
            </a:r>
            <a:r>
              <a:rPr lang="en-GB" sz="2800" b="1" i="1" dirty="0" smtClean="0">
                <a:solidFill>
                  <a:srgbClr val="FF0000"/>
                </a:solidFill>
                <a:effectLst>
                  <a:glow rad="1270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 </a:t>
            </a:r>
            <a:r>
              <a:rPr lang="en-GB" sz="2800" b="1" i="1" cap="small" dirty="0" smtClean="0">
                <a:solidFill>
                  <a:srgbClr val="FF0000"/>
                </a:solidFill>
                <a:effectLst>
                  <a:glow rad="1270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Lord</a:t>
            </a:r>
            <a:r>
              <a:rPr lang="en-GB" sz="2800" b="1" i="1" dirty="0">
                <a:solidFill>
                  <a:srgbClr val="FF0000"/>
                </a:solidFill>
                <a:effectLst>
                  <a:glow rad="1270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and answer me, for I am poor </a:t>
            </a:r>
            <a:r>
              <a:rPr lang="en-GB" sz="2800" b="1" i="1" dirty="0" smtClean="0">
                <a:solidFill>
                  <a:srgbClr val="FF0000"/>
                </a:solidFill>
                <a:effectLst>
                  <a:glow rad="1270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and </a:t>
            </a:r>
            <a:r>
              <a:rPr lang="en-GB" sz="2800" b="1" i="1" dirty="0">
                <a:solidFill>
                  <a:srgbClr val="FF0000"/>
                </a:solidFill>
                <a:effectLst>
                  <a:glow rad="1270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needy</a:t>
            </a:r>
            <a:r>
              <a:rPr lang="en-GB" sz="2800" b="1" i="1" dirty="0" smtClean="0">
                <a:solidFill>
                  <a:srgbClr val="FF0000"/>
                </a:solidFill>
                <a:effectLst>
                  <a:glow rad="1270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” </a:t>
            </a:r>
            <a:r>
              <a:rPr lang="en-GB" sz="2800" b="1" dirty="0" smtClean="0">
                <a:solidFill>
                  <a:srgbClr val="FF0000"/>
                </a:solidFill>
                <a:effectLst>
                  <a:glow rad="1270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(Psalm 86:1)</a:t>
            </a:r>
            <a:r>
              <a:rPr lang="en-GB" sz="2800" b="1" i="1" dirty="0" smtClean="0">
                <a:solidFill>
                  <a:srgbClr val="FF0000"/>
                </a:solidFill>
                <a:effectLst>
                  <a:glow rad="1270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endParaRPr lang="en-GB" sz="2800" b="1" dirty="0">
              <a:solidFill>
                <a:srgbClr val="FF0000"/>
              </a:solidFill>
              <a:effectLst>
                <a:glow rad="127000">
                  <a:srgbClr val="FFFF00"/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3816985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CrisscrossEtching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82820"/>
            <a:ext cx="9174406" cy="6940820"/>
          </a:xfrm>
          <a:prstGeom prst="rect">
            <a:avLst/>
          </a:prstGeom>
        </p:spPr>
      </p:pic>
      <p:sp>
        <p:nvSpPr>
          <p:cNvPr id="4" name="Title 3"/>
          <p:cNvSpPr>
            <a:spLocks noGrp="1"/>
          </p:cNvSpPr>
          <p:nvPr>
            <p:ph type="title"/>
          </p:nvPr>
        </p:nvSpPr>
        <p:spPr>
          <a:solidFill>
            <a:schemeClr val="bg2"/>
          </a:solidFill>
        </p:spPr>
        <p:txBody>
          <a:bodyPr>
            <a:normAutofit/>
          </a:bodyPr>
          <a:lstStyle/>
          <a:p>
            <a:r>
              <a:rPr lang="en-GB" sz="2800" b="1" dirty="0" smtClean="0">
                <a:ln>
                  <a:solidFill>
                    <a:schemeClr val="tx1"/>
                  </a:solidFill>
                </a:ln>
                <a:solidFill>
                  <a:srgbClr val="FFFF00"/>
                </a:solidFill>
                <a:effectLst>
                  <a:glow rad="63500">
                    <a:srgbClr val="00B05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Poor &amp; wretched</a:t>
            </a:r>
            <a:br>
              <a:rPr lang="en-GB" sz="2800" b="1" dirty="0" smtClean="0">
                <a:ln>
                  <a:solidFill>
                    <a:schemeClr val="tx1"/>
                  </a:solidFill>
                </a:ln>
                <a:solidFill>
                  <a:srgbClr val="FFFF00"/>
                </a:solidFill>
                <a:effectLst>
                  <a:glow rad="63500">
                    <a:srgbClr val="00B05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GB" sz="2800" b="1" dirty="0" smtClean="0">
                <a:ln>
                  <a:solidFill>
                    <a:schemeClr val="tx1"/>
                  </a:solidFill>
                </a:ln>
                <a:solidFill>
                  <a:srgbClr val="FFFF00"/>
                </a:solidFill>
                <a:effectLst>
                  <a:glow rad="63500">
                    <a:srgbClr val="00B05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Revelation 3:14-22</a:t>
            </a:r>
            <a:endParaRPr lang="en-GB" sz="2800" b="1" dirty="0">
              <a:ln>
                <a:solidFill>
                  <a:schemeClr val="tx1"/>
                </a:solidFill>
              </a:ln>
              <a:solidFill>
                <a:srgbClr val="FFFF00"/>
              </a:solidFill>
              <a:effectLst>
                <a:glow rad="63500">
                  <a:srgbClr val="00B050"/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48524" y="1367972"/>
            <a:ext cx="8227932" cy="3600986"/>
          </a:xfrm>
          <a:prstGeom prst="rect">
            <a:avLst/>
          </a:prstGeom>
          <a:blipFill dpi="0" rotWithShape="1">
            <a:blip r:embed="rId4">
              <a:duotone>
                <a:schemeClr val="bg2">
                  <a:shade val="45000"/>
                  <a:satMod val="135000"/>
                </a:schemeClr>
                <a:prstClr val="white"/>
              </a:duotone>
              <a:extLst>
                <a:ext uri="{BEBA8EAE-BF5A-486C-A8C5-ECC9F3942E4B}">
                  <a14:imgProps xmlns:a14="http://schemas.microsoft.com/office/drawing/2010/main">
                    <a14:imgLayer r:embed="rId5"/>
                  </a14:imgProps>
                </a:ext>
              </a:extLst>
            </a:blip>
            <a:srcRect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glow rad="762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1.1 To the angel of the church at Laodicea</a:t>
            </a:r>
          </a:p>
          <a:p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glow rad="762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1.2 The description of the speaker</a:t>
            </a:r>
          </a:p>
          <a:p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glow rad="762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1.3</a:t>
            </a:r>
            <a:r>
              <a:rPr lang="en-GB" sz="32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glow rad="762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glow rad="762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Prophetic message </a:t>
            </a:r>
          </a:p>
          <a:p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glow rad="762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1.4 The Promise to the Victor</a:t>
            </a:r>
          </a:p>
          <a:p>
            <a:pPr marL="628650" indent="-628650"/>
            <a:r>
              <a:rPr lang="en-GB" sz="28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glow rad="762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2.1</a:t>
            </a:r>
            <a:r>
              <a:rPr lang="en-GB" sz="32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glow rad="762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GB" sz="28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glow rad="762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Listening to the Spirit: “wretched, pitiful,                              poor, blind and naked”</a:t>
            </a:r>
          </a:p>
          <a:p>
            <a:pPr marL="1543050" lvl="2" indent="-628650">
              <a:buFont typeface="Arial" panose="020B0604020202020204" pitchFamily="34" charset="0"/>
              <a:buChar char="•"/>
            </a:pPr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rgbClr val="002060"/>
                </a:solidFill>
                <a:effectLst>
                  <a:glow rad="762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Poor and needy for salvation</a:t>
            </a:r>
          </a:p>
          <a:p>
            <a:pPr marL="1543050" lvl="2" indent="-628650">
              <a:buFont typeface="Arial" panose="020B0604020202020204" pitchFamily="34" charset="0"/>
              <a:buChar char="•"/>
            </a:pPr>
            <a:r>
              <a:rPr lang="en-GB" sz="3200" b="1" dirty="0" smtClean="0">
                <a:ln>
                  <a:solidFill>
                    <a:schemeClr val="tx1"/>
                  </a:solidFill>
                </a:ln>
                <a:solidFill>
                  <a:srgbClr val="002060"/>
                </a:solidFill>
                <a:effectLst>
                  <a:glow rad="762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Poor and needy for daily life </a:t>
            </a:r>
            <a:endParaRPr lang="en-GB" sz="3200" dirty="0">
              <a:ln>
                <a:solidFill>
                  <a:schemeClr val="tx1"/>
                </a:solidFill>
              </a:ln>
              <a:solidFill>
                <a:srgbClr val="002060"/>
              </a:solidFill>
              <a:effectLst>
                <a:glow rad="76200">
                  <a:schemeClr val="bg1"/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448524" y="4797152"/>
            <a:ext cx="8227932" cy="1815882"/>
          </a:xfrm>
          <a:prstGeom prst="rect">
            <a:avLst/>
          </a:prstGeom>
          <a:blipFill>
            <a:blip r:embed="rId6">
              <a:duotone>
                <a:schemeClr val="bg2">
                  <a:shade val="45000"/>
                  <a:satMod val="135000"/>
                </a:schemeClr>
                <a:prstClr val="white"/>
              </a:duotone>
            </a:blip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r>
              <a:rPr lang="en-GB" sz="28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GB" sz="2800" b="1" i="1" dirty="0" smtClean="0">
                <a:solidFill>
                  <a:srgbClr val="FF0000"/>
                </a:solidFill>
                <a:effectLst>
                  <a:glow rad="1270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There was a man in Jerusalem called Simeon, 	who was righteous and devout. He was waiting 	for the consolation of Israel and the Holy Spirit 	was upon him </a:t>
            </a:r>
            <a:r>
              <a:rPr lang="en-GB" sz="2800" b="1" dirty="0" smtClean="0">
                <a:solidFill>
                  <a:srgbClr val="FF0000"/>
                </a:solidFill>
                <a:effectLst>
                  <a:glow rad="1270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(Luke 2:25)</a:t>
            </a:r>
            <a:r>
              <a:rPr lang="en-GB" sz="2800" b="1" i="1" dirty="0" smtClean="0">
                <a:solidFill>
                  <a:srgbClr val="FF0000"/>
                </a:solidFill>
                <a:effectLst>
                  <a:glow rad="1270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endParaRPr lang="en-GB" sz="2800" b="1" dirty="0">
              <a:solidFill>
                <a:srgbClr val="FF0000"/>
              </a:solidFill>
              <a:effectLst>
                <a:glow rad="127000">
                  <a:srgbClr val="FFFF00"/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0478226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CrisscrossEtching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"/>
            <a:ext cx="9144000" cy="6940820"/>
          </a:xfrm>
          <a:prstGeom prst="rect">
            <a:avLst/>
          </a:prstGeom>
        </p:spPr>
      </p:pic>
      <p:sp>
        <p:nvSpPr>
          <p:cNvPr id="4" name="Title 3"/>
          <p:cNvSpPr>
            <a:spLocks noGrp="1"/>
          </p:cNvSpPr>
          <p:nvPr>
            <p:ph type="title"/>
          </p:nvPr>
        </p:nvSpPr>
        <p:spPr>
          <a:solidFill>
            <a:schemeClr val="bg2"/>
          </a:solidFill>
        </p:spPr>
        <p:txBody>
          <a:bodyPr>
            <a:normAutofit fontScale="90000"/>
          </a:bodyPr>
          <a:lstStyle/>
          <a:p>
            <a:r>
              <a:rPr lang="en-GB" b="1" dirty="0" smtClean="0">
                <a:ln>
                  <a:solidFill>
                    <a:schemeClr val="tx1"/>
                  </a:solidFill>
                </a:ln>
                <a:solidFill>
                  <a:srgbClr val="FFFF00"/>
                </a:solidFill>
                <a:effectLst>
                  <a:glow rad="63500">
                    <a:srgbClr val="00B05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Poor &amp; wretched</a:t>
            </a:r>
            <a:br>
              <a:rPr lang="en-GB" b="1" dirty="0" smtClean="0">
                <a:ln>
                  <a:solidFill>
                    <a:schemeClr val="tx1"/>
                  </a:solidFill>
                </a:ln>
                <a:solidFill>
                  <a:srgbClr val="FFFF00"/>
                </a:solidFill>
                <a:effectLst>
                  <a:glow rad="63500">
                    <a:srgbClr val="00B05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GB" sz="3100" b="1" dirty="0" smtClean="0">
                <a:ln>
                  <a:solidFill>
                    <a:schemeClr val="tx1"/>
                  </a:solidFill>
                </a:ln>
                <a:solidFill>
                  <a:srgbClr val="FFFF00"/>
                </a:solidFill>
                <a:effectLst>
                  <a:glow rad="63500">
                    <a:srgbClr val="00B05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Revelation 3:14-22</a:t>
            </a:r>
            <a:endParaRPr lang="en-GB" sz="3100" b="1" dirty="0">
              <a:ln>
                <a:solidFill>
                  <a:schemeClr val="tx1"/>
                </a:solidFill>
              </a:ln>
              <a:solidFill>
                <a:srgbClr val="FFFF00"/>
              </a:solidFill>
              <a:effectLst>
                <a:glow rad="63500">
                  <a:srgbClr val="00B050"/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411760" y="1556792"/>
            <a:ext cx="4392488" cy="584775"/>
          </a:xfrm>
          <a:prstGeom prst="rect">
            <a:avLst/>
          </a:prstGeom>
          <a:blipFill>
            <a:blip r:embed="rId4">
              <a:duotone>
                <a:schemeClr val="bg2">
                  <a:shade val="45000"/>
                  <a:satMod val="135000"/>
                </a:schemeClr>
                <a:prstClr val="white"/>
              </a:duotone>
            </a:blip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pPr algn="ctr"/>
            <a:r>
              <a:rPr lang="fr-FR" sz="3200" b="1" dirty="0" smtClean="0">
                <a:ln>
                  <a:solidFill>
                    <a:schemeClr val="tx1"/>
                  </a:solidFill>
                </a:ln>
                <a:gradFill>
                  <a:gsLst>
                    <a:gs pos="0">
                      <a:srgbClr val="92D050"/>
                    </a:gs>
                    <a:gs pos="50000">
                      <a:srgbClr val="9CB86E"/>
                    </a:gs>
                    <a:gs pos="100000">
                      <a:srgbClr val="156B13"/>
                    </a:gs>
                  </a:gsLst>
                  <a:lin ang="5400000" scaled="0"/>
                </a:gradFill>
                <a:effectLst>
                  <a:glow rad="127000">
                    <a:srgbClr val="FFC0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Church at </a:t>
            </a:r>
            <a:r>
              <a:rPr lang="fr-FR" sz="3200" b="1" dirty="0" err="1" smtClean="0">
                <a:ln>
                  <a:solidFill>
                    <a:schemeClr val="tx1"/>
                  </a:solidFill>
                </a:ln>
                <a:gradFill>
                  <a:gsLst>
                    <a:gs pos="0">
                      <a:srgbClr val="92D050"/>
                    </a:gs>
                    <a:gs pos="50000">
                      <a:srgbClr val="9CB86E"/>
                    </a:gs>
                    <a:gs pos="100000">
                      <a:srgbClr val="156B13"/>
                    </a:gs>
                  </a:gsLst>
                  <a:lin ang="5400000" scaled="0"/>
                </a:gradFill>
                <a:effectLst>
                  <a:glow rad="127000">
                    <a:srgbClr val="FFC0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Laodicea</a:t>
            </a:r>
            <a:endParaRPr lang="fr-FR" sz="3200" b="1" dirty="0">
              <a:ln>
                <a:solidFill>
                  <a:schemeClr val="tx1"/>
                </a:solidFill>
              </a:ln>
              <a:gradFill>
                <a:gsLst>
                  <a:gs pos="0">
                    <a:srgbClr val="92D050"/>
                  </a:gs>
                  <a:gs pos="50000">
                    <a:srgbClr val="9CB86E"/>
                  </a:gs>
                  <a:gs pos="100000">
                    <a:srgbClr val="156B13"/>
                  </a:gs>
                </a:gsLst>
                <a:lin ang="5400000" scaled="0"/>
              </a:gradFill>
              <a:effectLst>
                <a:glow rad="127000">
                  <a:srgbClr val="FFC000"/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539552" y="2348880"/>
            <a:ext cx="8064896" cy="3108543"/>
          </a:xfrm>
          <a:prstGeom prst="rect">
            <a:avLst/>
          </a:prstGeom>
          <a:blipFill>
            <a:blip r:embed="rId5">
              <a:duotone>
                <a:schemeClr val="bg2">
                  <a:shade val="45000"/>
                  <a:satMod val="135000"/>
                </a:schemeClr>
                <a:prstClr val="white"/>
              </a:duotone>
            </a:blip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r>
              <a:rPr lang="en-GB" sz="2800" b="1" baseline="30000" dirty="0"/>
              <a:t> </a:t>
            </a:r>
            <a:r>
              <a:rPr lang="en-GB" sz="2800" b="1" i="1" dirty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glow rad="1270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“To the angel of the church in Laodicea write:</a:t>
            </a:r>
          </a:p>
          <a:p>
            <a:r>
              <a:rPr lang="en-GB" sz="2800" b="1" i="1" dirty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glow rad="1270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These are the words of the Amen, the faithful and true witness, the ruler of God’s creation. </a:t>
            </a:r>
            <a:r>
              <a:rPr lang="en-GB" sz="2800" b="1" i="1" baseline="30000" dirty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glow rad="1270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</a:t>
            </a:r>
            <a:r>
              <a:rPr lang="en-GB" sz="2800" b="1" i="1" dirty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glow rad="1270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 know your deeds</a:t>
            </a:r>
            <a:r>
              <a:rPr lang="en-GB" sz="2800" b="1" i="1" dirty="0" smtClean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glow rad="1270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that </a:t>
            </a:r>
            <a:r>
              <a:rPr lang="en-GB" sz="2800" b="1" i="1" dirty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glow rad="1270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 are neither cold nor hot. I wish you were either one or the other! </a:t>
            </a:r>
            <a:r>
              <a:rPr lang="en-GB" sz="2800" b="1" i="1" baseline="30000" dirty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glow rad="1270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</a:t>
            </a:r>
            <a:r>
              <a:rPr lang="en-GB" sz="2800" b="1" i="1" dirty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glow rad="1270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So, because you are lukewarm—neither hot nor cold—I am about to spit you out of my mouth. </a:t>
            </a:r>
            <a:endParaRPr lang="en-GB" sz="2800" dirty="0">
              <a:ln>
                <a:solidFill>
                  <a:schemeClr val="tx1"/>
                </a:solidFill>
              </a:ln>
              <a:solidFill>
                <a:srgbClr val="FF0000"/>
              </a:solidFill>
              <a:effectLst>
                <a:glow rad="127000">
                  <a:srgbClr val="FFFF00"/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1657261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CrisscrossEtching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82820"/>
            <a:ext cx="9174406" cy="6940820"/>
          </a:xfrm>
          <a:prstGeom prst="rect">
            <a:avLst/>
          </a:prstGeom>
        </p:spPr>
      </p:pic>
      <p:sp>
        <p:nvSpPr>
          <p:cNvPr id="4" name="Title 3"/>
          <p:cNvSpPr>
            <a:spLocks noGrp="1"/>
          </p:cNvSpPr>
          <p:nvPr>
            <p:ph type="title"/>
          </p:nvPr>
        </p:nvSpPr>
        <p:spPr>
          <a:solidFill>
            <a:schemeClr val="bg2"/>
          </a:solidFill>
        </p:spPr>
        <p:txBody>
          <a:bodyPr>
            <a:normAutofit/>
          </a:bodyPr>
          <a:lstStyle/>
          <a:p>
            <a:r>
              <a:rPr lang="en-GB" sz="2800" b="1" dirty="0" smtClean="0">
                <a:ln>
                  <a:solidFill>
                    <a:schemeClr val="tx1"/>
                  </a:solidFill>
                </a:ln>
                <a:solidFill>
                  <a:srgbClr val="FFFF00"/>
                </a:solidFill>
                <a:effectLst>
                  <a:glow rad="63500">
                    <a:srgbClr val="00B05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Poor &amp; wretched</a:t>
            </a:r>
            <a:br>
              <a:rPr lang="en-GB" sz="2800" b="1" dirty="0" smtClean="0">
                <a:ln>
                  <a:solidFill>
                    <a:schemeClr val="tx1"/>
                  </a:solidFill>
                </a:ln>
                <a:solidFill>
                  <a:srgbClr val="FFFF00"/>
                </a:solidFill>
                <a:effectLst>
                  <a:glow rad="63500">
                    <a:srgbClr val="00B05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GB" sz="2800" b="1" dirty="0" smtClean="0">
                <a:ln>
                  <a:solidFill>
                    <a:schemeClr val="tx1"/>
                  </a:solidFill>
                </a:ln>
                <a:solidFill>
                  <a:srgbClr val="FFFF00"/>
                </a:solidFill>
                <a:effectLst>
                  <a:glow rad="63500">
                    <a:srgbClr val="00B05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Revelation 3:14-22</a:t>
            </a:r>
            <a:endParaRPr lang="en-GB" sz="2800" b="1" dirty="0">
              <a:ln>
                <a:solidFill>
                  <a:schemeClr val="tx1"/>
                </a:solidFill>
              </a:ln>
              <a:solidFill>
                <a:srgbClr val="FFFF00"/>
              </a:solidFill>
              <a:effectLst>
                <a:glow rad="63500">
                  <a:srgbClr val="00B050"/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48524" y="1367972"/>
            <a:ext cx="8227932" cy="3600986"/>
          </a:xfrm>
          <a:prstGeom prst="rect">
            <a:avLst/>
          </a:prstGeom>
          <a:blipFill dpi="0" rotWithShape="1">
            <a:blip r:embed="rId4">
              <a:duotone>
                <a:schemeClr val="bg2">
                  <a:shade val="45000"/>
                  <a:satMod val="135000"/>
                </a:schemeClr>
                <a:prstClr val="white"/>
              </a:duotone>
              <a:extLst>
                <a:ext uri="{BEBA8EAE-BF5A-486C-A8C5-ECC9F3942E4B}">
                  <a14:imgProps xmlns:a14="http://schemas.microsoft.com/office/drawing/2010/main">
                    <a14:imgLayer r:embed="rId5"/>
                  </a14:imgProps>
                </a:ext>
              </a:extLst>
            </a:blip>
            <a:srcRect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glow rad="762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1.1 To the angel of the church at Laodicea</a:t>
            </a:r>
          </a:p>
          <a:p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glow rad="762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1.2 The description of the speaker</a:t>
            </a:r>
          </a:p>
          <a:p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glow rad="762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1.3</a:t>
            </a:r>
            <a:r>
              <a:rPr lang="en-GB" sz="32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glow rad="762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glow rad="762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Prophetic message </a:t>
            </a:r>
          </a:p>
          <a:p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glow rad="762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1.4 The Promise to the Victor</a:t>
            </a:r>
          </a:p>
          <a:p>
            <a:pPr marL="628650" indent="-628650"/>
            <a:r>
              <a:rPr lang="en-GB" sz="28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glow rad="762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2.1</a:t>
            </a:r>
            <a:r>
              <a:rPr lang="en-GB" sz="32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glow rad="762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GB" sz="28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glow rad="762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Listening to the Spirit: “wretched, pitiful,                              poor, blind and naked”</a:t>
            </a:r>
          </a:p>
          <a:p>
            <a:pPr marL="1543050" lvl="2" indent="-628650">
              <a:buFont typeface="Arial" panose="020B0604020202020204" pitchFamily="34" charset="0"/>
              <a:buChar char="•"/>
            </a:pPr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rgbClr val="002060"/>
                </a:solidFill>
                <a:effectLst>
                  <a:glow rad="762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Poor and needy for salvation</a:t>
            </a:r>
          </a:p>
          <a:p>
            <a:pPr marL="1543050" lvl="2" indent="-628650">
              <a:buFont typeface="Arial" panose="020B0604020202020204" pitchFamily="34" charset="0"/>
              <a:buChar char="•"/>
            </a:pPr>
            <a:r>
              <a:rPr lang="en-GB" sz="3200" b="1" dirty="0" smtClean="0">
                <a:ln>
                  <a:solidFill>
                    <a:schemeClr val="tx1"/>
                  </a:solidFill>
                </a:ln>
                <a:solidFill>
                  <a:srgbClr val="002060"/>
                </a:solidFill>
                <a:effectLst>
                  <a:glow rad="762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Poor and needy for daily life </a:t>
            </a:r>
            <a:endParaRPr lang="en-GB" sz="3200" dirty="0">
              <a:ln>
                <a:solidFill>
                  <a:schemeClr val="tx1"/>
                </a:solidFill>
              </a:ln>
              <a:solidFill>
                <a:srgbClr val="002060"/>
              </a:solidFill>
              <a:effectLst>
                <a:glow rad="76200">
                  <a:schemeClr val="bg1"/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448524" y="4797152"/>
            <a:ext cx="8227932" cy="954107"/>
          </a:xfrm>
          <a:prstGeom prst="rect">
            <a:avLst/>
          </a:prstGeom>
          <a:blipFill>
            <a:blip r:embed="rId6">
              <a:duotone>
                <a:schemeClr val="bg2">
                  <a:shade val="45000"/>
                  <a:satMod val="135000"/>
                </a:schemeClr>
                <a:prstClr val="white"/>
              </a:duotone>
            </a:blip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r>
              <a:rPr lang="en-GB" sz="28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GB" sz="2800" b="1" i="1" dirty="0" smtClean="0">
                <a:solidFill>
                  <a:srgbClr val="FF0000"/>
                </a:solidFill>
                <a:effectLst>
                  <a:glow rad="1270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Blessed are the poor in spirit, for theirs is the 	kingdom of heaven </a:t>
            </a:r>
            <a:r>
              <a:rPr lang="en-GB" sz="2800" b="1" dirty="0" smtClean="0">
                <a:solidFill>
                  <a:srgbClr val="FF0000"/>
                </a:solidFill>
                <a:effectLst>
                  <a:glow rad="1270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(Mat 5:3)</a:t>
            </a:r>
            <a:endParaRPr lang="en-GB" sz="2800" b="1" dirty="0">
              <a:solidFill>
                <a:srgbClr val="FF0000"/>
              </a:solidFill>
              <a:effectLst>
                <a:glow rad="127000">
                  <a:srgbClr val="FFFF00"/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0170968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CrisscrossEtching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82820"/>
            <a:ext cx="9174406" cy="6940820"/>
          </a:xfrm>
          <a:prstGeom prst="rect">
            <a:avLst/>
          </a:prstGeom>
        </p:spPr>
      </p:pic>
      <p:sp>
        <p:nvSpPr>
          <p:cNvPr id="4" name="Title 3"/>
          <p:cNvSpPr>
            <a:spLocks noGrp="1"/>
          </p:cNvSpPr>
          <p:nvPr>
            <p:ph type="title"/>
          </p:nvPr>
        </p:nvSpPr>
        <p:spPr>
          <a:solidFill>
            <a:schemeClr val="bg2"/>
          </a:solidFill>
        </p:spPr>
        <p:txBody>
          <a:bodyPr>
            <a:normAutofit/>
          </a:bodyPr>
          <a:lstStyle/>
          <a:p>
            <a:r>
              <a:rPr lang="en-GB" sz="2800" b="1" dirty="0" smtClean="0">
                <a:ln>
                  <a:solidFill>
                    <a:schemeClr val="tx1"/>
                  </a:solidFill>
                </a:ln>
                <a:solidFill>
                  <a:srgbClr val="FFFF00"/>
                </a:solidFill>
                <a:effectLst>
                  <a:glow rad="63500">
                    <a:srgbClr val="00B05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Poor &amp; wretched</a:t>
            </a:r>
            <a:br>
              <a:rPr lang="en-GB" sz="2800" b="1" dirty="0" smtClean="0">
                <a:ln>
                  <a:solidFill>
                    <a:schemeClr val="tx1"/>
                  </a:solidFill>
                </a:ln>
                <a:solidFill>
                  <a:srgbClr val="FFFF00"/>
                </a:solidFill>
                <a:effectLst>
                  <a:glow rad="63500">
                    <a:srgbClr val="00B05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GB" sz="2800" b="1" dirty="0" smtClean="0">
                <a:ln>
                  <a:solidFill>
                    <a:schemeClr val="tx1"/>
                  </a:solidFill>
                </a:ln>
                <a:solidFill>
                  <a:srgbClr val="FFFF00"/>
                </a:solidFill>
                <a:effectLst>
                  <a:glow rad="63500">
                    <a:srgbClr val="00B05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Revelation 3:14-22</a:t>
            </a:r>
            <a:endParaRPr lang="en-GB" sz="2800" b="1" dirty="0">
              <a:ln>
                <a:solidFill>
                  <a:schemeClr val="tx1"/>
                </a:solidFill>
              </a:ln>
              <a:solidFill>
                <a:srgbClr val="FFFF00"/>
              </a:solidFill>
              <a:effectLst>
                <a:glow rad="63500">
                  <a:srgbClr val="00B050"/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48524" y="1367972"/>
            <a:ext cx="8227932" cy="3600986"/>
          </a:xfrm>
          <a:prstGeom prst="rect">
            <a:avLst/>
          </a:prstGeom>
          <a:blipFill dpi="0" rotWithShape="1">
            <a:blip r:embed="rId4">
              <a:duotone>
                <a:schemeClr val="bg2">
                  <a:shade val="45000"/>
                  <a:satMod val="135000"/>
                </a:schemeClr>
                <a:prstClr val="white"/>
              </a:duotone>
              <a:extLst>
                <a:ext uri="{BEBA8EAE-BF5A-486C-A8C5-ECC9F3942E4B}">
                  <a14:imgProps xmlns:a14="http://schemas.microsoft.com/office/drawing/2010/main">
                    <a14:imgLayer r:embed="rId5"/>
                  </a14:imgProps>
                </a:ext>
              </a:extLst>
            </a:blip>
            <a:srcRect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glow rad="762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1.1 To the angel of the church at Laodicea</a:t>
            </a:r>
          </a:p>
          <a:p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glow rad="762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1.2 The description of the speaker</a:t>
            </a:r>
          </a:p>
          <a:p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glow rad="762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1.3</a:t>
            </a:r>
            <a:r>
              <a:rPr lang="en-GB" sz="32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glow rad="762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glow rad="762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Prophetic message </a:t>
            </a:r>
          </a:p>
          <a:p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glow rad="762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1.4 The Promise to the Victor</a:t>
            </a:r>
          </a:p>
          <a:p>
            <a:pPr marL="628650" indent="-628650"/>
            <a:r>
              <a:rPr lang="en-GB" sz="28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glow rad="762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2.1</a:t>
            </a:r>
            <a:r>
              <a:rPr lang="en-GB" sz="32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glow rad="762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GB" sz="28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glow rad="762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Listening to the Spirit: “wretched, pitiful,                              poor, blind and naked”</a:t>
            </a:r>
          </a:p>
          <a:p>
            <a:pPr marL="1543050" lvl="2" indent="-628650">
              <a:buFont typeface="Arial" panose="020B0604020202020204" pitchFamily="34" charset="0"/>
              <a:buChar char="•"/>
            </a:pPr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rgbClr val="002060"/>
                </a:solidFill>
                <a:effectLst>
                  <a:glow rad="762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Poor and needy for salvation</a:t>
            </a:r>
          </a:p>
          <a:p>
            <a:pPr marL="1543050" lvl="2" indent="-628650">
              <a:buFont typeface="Arial" panose="020B0604020202020204" pitchFamily="34" charset="0"/>
              <a:buChar char="•"/>
            </a:pPr>
            <a:r>
              <a:rPr lang="en-GB" sz="3200" b="1" dirty="0" smtClean="0">
                <a:ln>
                  <a:solidFill>
                    <a:schemeClr val="tx1"/>
                  </a:solidFill>
                </a:ln>
                <a:solidFill>
                  <a:srgbClr val="002060"/>
                </a:solidFill>
                <a:effectLst>
                  <a:glow rad="762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Poor and needy for daily life </a:t>
            </a:r>
            <a:endParaRPr lang="en-GB" sz="3200" dirty="0">
              <a:ln>
                <a:solidFill>
                  <a:schemeClr val="tx1"/>
                </a:solidFill>
              </a:ln>
              <a:solidFill>
                <a:srgbClr val="002060"/>
              </a:solidFill>
              <a:effectLst>
                <a:glow rad="76200">
                  <a:schemeClr val="bg1"/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08401" y="4957498"/>
            <a:ext cx="2357603" cy="18448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76965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CrisscrossEtching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82820"/>
            <a:ext cx="9174406" cy="6940820"/>
          </a:xfrm>
          <a:prstGeom prst="rect">
            <a:avLst/>
          </a:prstGeom>
        </p:spPr>
      </p:pic>
      <p:sp>
        <p:nvSpPr>
          <p:cNvPr id="4" name="Title 3"/>
          <p:cNvSpPr>
            <a:spLocks noGrp="1"/>
          </p:cNvSpPr>
          <p:nvPr>
            <p:ph type="title"/>
          </p:nvPr>
        </p:nvSpPr>
        <p:spPr>
          <a:solidFill>
            <a:schemeClr val="bg2"/>
          </a:solidFill>
        </p:spPr>
        <p:txBody>
          <a:bodyPr>
            <a:normAutofit/>
          </a:bodyPr>
          <a:lstStyle/>
          <a:p>
            <a:r>
              <a:rPr lang="en-GB" sz="2800" b="1" dirty="0" smtClean="0">
                <a:ln>
                  <a:solidFill>
                    <a:schemeClr val="tx1"/>
                  </a:solidFill>
                </a:ln>
                <a:solidFill>
                  <a:srgbClr val="FFFF00"/>
                </a:solidFill>
                <a:effectLst>
                  <a:glow rad="63500">
                    <a:srgbClr val="00B05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Poor &amp; wretched</a:t>
            </a:r>
            <a:br>
              <a:rPr lang="en-GB" sz="2800" b="1" dirty="0" smtClean="0">
                <a:ln>
                  <a:solidFill>
                    <a:schemeClr val="tx1"/>
                  </a:solidFill>
                </a:ln>
                <a:solidFill>
                  <a:srgbClr val="FFFF00"/>
                </a:solidFill>
                <a:effectLst>
                  <a:glow rad="63500">
                    <a:srgbClr val="00B05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GB" sz="2800" b="1" dirty="0" smtClean="0">
                <a:ln>
                  <a:solidFill>
                    <a:schemeClr val="tx1"/>
                  </a:solidFill>
                </a:ln>
                <a:solidFill>
                  <a:srgbClr val="FFFF00"/>
                </a:solidFill>
                <a:effectLst>
                  <a:glow rad="63500">
                    <a:srgbClr val="00B05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Revelation 3:14-22</a:t>
            </a:r>
            <a:endParaRPr lang="en-GB" sz="2800" b="1" dirty="0">
              <a:ln>
                <a:solidFill>
                  <a:schemeClr val="tx1"/>
                </a:solidFill>
              </a:ln>
              <a:solidFill>
                <a:srgbClr val="FFFF00"/>
              </a:solidFill>
              <a:effectLst>
                <a:glow rad="63500">
                  <a:srgbClr val="00B050"/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48524" y="1367972"/>
            <a:ext cx="8227932" cy="3600986"/>
          </a:xfrm>
          <a:prstGeom prst="rect">
            <a:avLst/>
          </a:prstGeom>
          <a:blipFill dpi="0" rotWithShape="1">
            <a:blip r:embed="rId4">
              <a:duotone>
                <a:schemeClr val="bg2">
                  <a:shade val="45000"/>
                  <a:satMod val="135000"/>
                </a:schemeClr>
                <a:prstClr val="white"/>
              </a:duotone>
              <a:extLst>
                <a:ext uri="{BEBA8EAE-BF5A-486C-A8C5-ECC9F3942E4B}">
                  <a14:imgProps xmlns:a14="http://schemas.microsoft.com/office/drawing/2010/main">
                    <a14:imgLayer r:embed="rId5"/>
                  </a14:imgProps>
                </a:ext>
              </a:extLst>
            </a:blip>
            <a:srcRect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glow rad="762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1.1 To the angel of the church at Laodicea</a:t>
            </a:r>
          </a:p>
          <a:p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glow rad="762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1.2 The description of the speaker</a:t>
            </a:r>
          </a:p>
          <a:p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glow rad="762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1.3</a:t>
            </a:r>
            <a:r>
              <a:rPr lang="en-GB" sz="32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glow rad="762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glow rad="762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Prophetic message </a:t>
            </a:r>
          </a:p>
          <a:p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glow rad="762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1.4 The Promise to the Victor</a:t>
            </a:r>
          </a:p>
          <a:p>
            <a:pPr marL="628650" indent="-628650"/>
            <a:r>
              <a:rPr lang="en-GB" sz="28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glow rad="762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2.1</a:t>
            </a:r>
            <a:r>
              <a:rPr lang="en-GB" sz="32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glow rad="762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GB" sz="28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glow rad="762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Listening to the Spirit: “wretched, pitiful,                              poor, blind and naked”</a:t>
            </a:r>
          </a:p>
          <a:p>
            <a:pPr marL="1543050" lvl="2" indent="-628650">
              <a:buFont typeface="Arial" panose="020B0604020202020204" pitchFamily="34" charset="0"/>
              <a:buChar char="•"/>
            </a:pPr>
            <a:r>
              <a:rPr lang="en-GB" sz="2400" b="1" dirty="0" smtClean="0">
                <a:ln>
                  <a:solidFill>
                    <a:schemeClr val="tx1"/>
                  </a:solidFill>
                </a:ln>
                <a:solidFill>
                  <a:srgbClr val="002060"/>
                </a:solidFill>
                <a:effectLst>
                  <a:glow rad="762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Poor and needy for salvation</a:t>
            </a:r>
          </a:p>
          <a:p>
            <a:pPr marL="1543050" lvl="2" indent="-628650">
              <a:buFont typeface="Arial" panose="020B0604020202020204" pitchFamily="34" charset="0"/>
              <a:buChar char="•"/>
            </a:pPr>
            <a:r>
              <a:rPr lang="en-GB" sz="3200" b="1" dirty="0" smtClean="0">
                <a:ln>
                  <a:solidFill>
                    <a:schemeClr val="tx1"/>
                  </a:solidFill>
                </a:ln>
                <a:solidFill>
                  <a:srgbClr val="002060"/>
                </a:solidFill>
                <a:effectLst>
                  <a:glow rad="762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Poor and needy for daily life </a:t>
            </a:r>
            <a:endParaRPr lang="en-GB" sz="3200" dirty="0">
              <a:ln>
                <a:solidFill>
                  <a:schemeClr val="tx1"/>
                </a:solidFill>
              </a:ln>
              <a:solidFill>
                <a:srgbClr val="002060"/>
              </a:solidFill>
              <a:effectLst>
                <a:glow rad="76200">
                  <a:schemeClr val="bg1"/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08401" y="4957498"/>
            <a:ext cx="2357603" cy="1844824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448524" y="5229200"/>
            <a:ext cx="8155924" cy="1384995"/>
          </a:xfrm>
          <a:prstGeom prst="rect">
            <a:avLst/>
          </a:prstGeom>
          <a:blipFill dpi="0" rotWithShape="1">
            <a:blip r:embed="rId7">
              <a:alphaModFix amt="0"/>
              <a:duotone>
                <a:schemeClr val="bg2">
                  <a:shade val="45000"/>
                  <a:satMod val="135000"/>
                </a:schemeClr>
                <a:prstClr val="white"/>
              </a:duotone>
            </a:blip>
            <a:srcRect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pPr algn="ctr"/>
            <a:r>
              <a:rPr lang="en-GB" sz="2800" b="1" dirty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glow rad="1270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But grow in the grace and knowledge of our Lord and </a:t>
            </a:r>
            <a:r>
              <a:rPr lang="en-GB" sz="2800" b="1" dirty="0" smtClean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glow rad="1270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Saviour </a:t>
            </a:r>
            <a:r>
              <a:rPr lang="en-GB" sz="2800" b="1" dirty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glow rad="1270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Jesus Christ. To him be glory both now and forever! Amen.</a:t>
            </a:r>
          </a:p>
        </p:txBody>
      </p:sp>
    </p:spTree>
    <p:extLst>
      <p:ext uri="{BB962C8B-B14F-4D97-AF65-F5344CB8AC3E}">
        <p14:creationId xmlns:p14="http://schemas.microsoft.com/office/powerpoint/2010/main" val="42539110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CrisscrossEtching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"/>
            <a:ext cx="9144000" cy="6940820"/>
          </a:xfrm>
          <a:prstGeom prst="rect">
            <a:avLst/>
          </a:prstGeom>
        </p:spPr>
      </p:pic>
      <p:sp>
        <p:nvSpPr>
          <p:cNvPr id="4" name="Title 3"/>
          <p:cNvSpPr>
            <a:spLocks noGrp="1"/>
          </p:cNvSpPr>
          <p:nvPr>
            <p:ph type="title"/>
          </p:nvPr>
        </p:nvSpPr>
        <p:spPr>
          <a:solidFill>
            <a:schemeClr val="bg2"/>
          </a:solidFill>
        </p:spPr>
        <p:txBody>
          <a:bodyPr>
            <a:normAutofit fontScale="90000"/>
          </a:bodyPr>
          <a:lstStyle/>
          <a:p>
            <a:r>
              <a:rPr lang="en-GB" b="1" dirty="0" smtClean="0">
                <a:ln>
                  <a:solidFill>
                    <a:schemeClr val="tx1"/>
                  </a:solidFill>
                </a:ln>
                <a:solidFill>
                  <a:srgbClr val="FFFF00"/>
                </a:solidFill>
                <a:effectLst>
                  <a:glow rad="63500">
                    <a:srgbClr val="00B05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Poor &amp; wretched</a:t>
            </a:r>
            <a:br>
              <a:rPr lang="en-GB" b="1" dirty="0" smtClean="0">
                <a:ln>
                  <a:solidFill>
                    <a:schemeClr val="tx1"/>
                  </a:solidFill>
                </a:ln>
                <a:solidFill>
                  <a:srgbClr val="FFFF00"/>
                </a:solidFill>
                <a:effectLst>
                  <a:glow rad="63500">
                    <a:srgbClr val="00B05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GB" sz="3100" b="1" dirty="0" smtClean="0">
                <a:ln>
                  <a:solidFill>
                    <a:schemeClr val="tx1"/>
                  </a:solidFill>
                </a:ln>
                <a:solidFill>
                  <a:srgbClr val="FFFF00"/>
                </a:solidFill>
                <a:effectLst>
                  <a:glow rad="63500">
                    <a:srgbClr val="00B05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Revelation 3:14-22</a:t>
            </a:r>
            <a:endParaRPr lang="en-GB" sz="3100" b="1" dirty="0">
              <a:ln>
                <a:solidFill>
                  <a:schemeClr val="tx1"/>
                </a:solidFill>
              </a:ln>
              <a:solidFill>
                <a:srgbClr val="FFFF00"/>
              </a:solidFill>
              <a:effectLst>
                <a:glow rad="63500">
                  <a:srgbClr val="00B050"/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411760" y="1556792"/>
            <a:ext cx="4392488" cy="584775"/>
          </a:xfrm>
          <a:prstGeom prst="rect">
            <a:avLst/>
          </a:prstGeom>
          <a:blipFill>
            <a:blip r:embed="rId4">
              <a:duotone>
                <a:schemeClr val="bg2">
                  <a:shade val="45000"/>
                  <a:satMod val="135000"/>
                </a:schemeClr>
                <a:prstClr val="white"/>
              </a:duotone>
            </a:blip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pPr algn="ctr"/>
            <a:r>
              <a:rPr lang="en-GB" sz="3200" b="1" dirty="0" smtClean="0">
                <a:ln>
                  <a:solidFill>
                    <a:schemeClr val="tx1"/>
                  </a:solidFill>
                </a:ln>
                <a:gradFill>
                  <a:gsLst>
                    <a:gs pos="0">
                      <a:srgbClr val="92D050"/>
                    </a:gs>
                    <a:gs pos="50000">
                      <a:srgbClr val="9CB86E"/>
                    </a:gs>
                    <a:gs pos="100000">
                      <a:srgbClr val="156B13"/>
                    </a:gs>
                  </a:gsLst>
                  <a:lin ang="5400000" scaled="0"/>
                </a:gradFill>
                <a:effectLst>
                  <a:glow rad="127000">
                    <a:srgbClr val="FFC0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Church at Laodicea</a:t>
            </a:r>
            <a:endParaRPr lang="en-GB" sz="3200" b="1" dirty="0">
              <a:ln>
                <a:solidFill>
                  <a:schemeClr val="tx1"/>
                </a:solidFill>
              </a:ln>
              <a:gradFill>
                <a:gsLst>
                  <a:gs pos="0">
                    <a:srgbClr val="92D050"/>
                  </a:gs>
                  <a:gs pos="50000">
                    <a:srgbClr val="9CB86E"/>
                  </a:gs>
                  <a:gs pos="100000">
                    <a:srgbClr val="156B13"/>
                  </a:gs>
                </a:gsLst>
                <a:lin ang="5400000" scaled="0"/>
              </a:gradFill>
              <a:effectLst>
                <a:glow rad="127000">
                  <a:srgbClr val="FFC000"/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51520" y="2348880"/>
            <a:ext cx="8640960" cy="3108543"/>
          </a:xfrm>
          <a:prstGeom prst="rect">
            <a:avLst/>
          </a:prstGeom>
          <a:blipFill>
            <a:blip r:embed="rId5">
              <a:duotone>
                <a:schemeClr val="bg2">
                  <a:shade val="45000"/>
                  <a:satMod val="135000"/>
                </a:schemeClr>
                <a:prstClr val="white"/>
              </a:duotone>
            </a:blip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r>
              <a:rPr lang="en-GB" sz="2800" b="1" baseline="30000" dirty="0"/>
              <a:t> </a:t>
            </a:r>
            <a:r>
              <a:rPr lang="en-GB" sz="2800" b="1" i="1" dirty="0" smtClean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glow rad="635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 </a:t>
            </a:r>
            <a:r>
              <a:rPr lang="en-GB" sz="2800" b="1" i="1" dirty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glow rad="635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say, ‘I am rich; I have acquired wealth and do not need a thing.’ But you do not realize that you are wretched, pitiful, poor, blind and naked. </a:t>
            </a:r>
            <a:r>
              <a:rPr lang="en-GB" sz="2800" b="1" i="1" baseline="30000" dirty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glow rad="635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</a:t>
            </a:r>
            <a:r>
              <a:rPr lang="en-GB" sz="2800" b="1" i="1" dirty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glow rad="635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 counsel you to buy from me gold refined in the fire, so you can become rich; and white clothes to wear, so you can cover your shameful nakedness; and salve to put on your eyes, so you can see.</a:t>
            </a:r>
          </a:p>
        </p:txBody>
      </p:sp>
    </p:spTree>
    <p:extLst>
      <p:ext uri="{BB962C8B-B14F-4D97-AF65-F5344CB8AC3E}">
        <p14:creationId xmlns:p14="http://schemas.microsoft.com/office/powerpoint/2010/main" val="14293098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CrisscrossEtching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"/>
            <a:ext cx="9144000" cy="6940820"/>
          </a:xfrm>
          <a:prstGeom prst="rect">
            <a:avLst/>
          </a:prstGeom>
        </p:spPr>
      </p:pic>
      <p:sp>
        <p:nvSpPr>
          <p:cNvPr id="4" name="Title 3"/>
          <p:cNvSpPr>
            <a:spLocks noGrp="1"/>
          </p:cNvSpPr>
          <p:nvPr>
            <p:ph type="title"/>
          </p:nvPr>
        </p:nvSpPr>
        <p:spPr>
          <a:solidFill>
            <a:schemeClr val="bg2"/>
          </a:solidFill>
        </p:spPr>
        <p:txBody>
          <a:bodyPr>
            <a:normAutofit fontScale="90000"/>
          </a:bodyPr>
          <a:lstStyle/>
          <a:p>
            <a:r>
              <a:rPr lang="en-GB" b="1" dirty="0" smtClean="0">
                <a:ln>
                  <a:solidFill>
                    <a:schemeClr val="tx1"/>
                  </a:solidFill>
                </a:ln>
                <a:solidFill>
                  <a:srgbClr val="FFFF00"/>
                </a:solidFill>
                <a:effectLst>
                  <a:glow rad="63500">
                    <a:srgbClr val="00B05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Poor &amp; wretched</a:t>
            </a:r>
            <a:br>
              <a:rPr lang="en-GB" b="1" dirty="0" smtClean="0">
                <a:ln>
                  <a:solidFill>
                    <a:schemeClr val="tx1"/>
                  </a:solidFill>
                </a:ln>
                <a:solidFill>
                  <a:srgbClr val="FFFF00"/>
                </a:solidFill>
                <a:effectLst>
                  <a:glow rad="63500">
                    <a:srgbClr val="00B05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GB" sz="3100" b="1" dirty="0" smtClean="0">
                <a:ln>
                  <a:solidFill>
                    <a:schemeClr val="tx1"/>
                  </a:solidFill>
                </a:ln>
                <a:solidFill>
                  <a:srgbClr val="FFFF00"/>
                </a:solidFill>
                <a:effectLst>
                  <a:glow rad="63500">
                    <a:srgbClr val="00B05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Revelation 3:14-22</a:t>
            </a:r>
            <a:endParaRPr lang="en-GB" sz="3100" b="1" dirty="0">
              <a:ln>
                <a:solidFill>
                  <a:schemeClr val="tx1"/>
                </a:solidFill>
              </a:ln>
              <a:solidFill>
                <a:srgbClr val="FFFF00"/>
              </a:solidFill>
              <a:effectLst>
                <a:glow rad="63500">
                  <a:srgbClr val="00B050"/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411760" y="1556792"/>
            <a:ext cx="4392488" cy="584775"/>
          </a:xfrm>
          <a:prstGeom prst="rect">
            <a:avLst/>
          </a:prstGeom>
          <a:blipFill>
            <a:blip r:embed="rId4">
              <a:duotone>
                <a:schemeClr val="bg2">
                  <a:shade val="45000"/>
                  <a:satMod val="135000"/>
                </a:schemeClr>
                <a:prstClr val="white"/>
              </a:duotone>
            </a:blip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pPr algn="ctr"/>
            <a:r>
              <a:rPr lang="fr-FR" sz="3200" b="1" dirty="0" smtClean="0">
                <a:ln>
                  <a:solidFill>
                    <a:schemeClr val="tx1"/>
                  </a:solidFill>
                </a:ln>
                <a:gradFill>
                  <a:gsLst>
                    <a:gs pos="0">
                      <a:srgbClr val="92D050"/>
                    </a:gs>
                    <a:gs pos="50000">
                      <a:srgbClr val="9CB86E"/>
                    </a:gs>
                    <a:gs pos="100000">
                      <a:srgbClr val="156B13"/>
                    </a:gs>
                  </a:gsLst>
                  <a:lin ang="5400000" scaled="0"/>
                </a:gradFill>
                <a:effectLst>
                  <a:glow rad="127000">
                    <a:srgbClr val="FFC0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Church at </a:t>
            </a:r>
            <a:r>
              <a:rPr lang="fr-FR" sz="3200" b="1" dirty="0" err="1" smtClean="0">
                <a:ln>
                  <a:solidFill>
                    <a:schemeClr val="tx1"/>
                  </a:solidFill>
                </a:ln>
                <a:gradFill>
                  <a:gsLst>
                    <a:gs pos="0">
                      <a:srgbClr val="92D050"/>
                    </a:gs>
                    <a:gs pos="50000">
                      <a:srgbClr val="9CB86E"/>
                    </a:gs>
                    <a:gs pos="100000">
                      <a:srgbClr val="156B13"/>
                    </a:gs>
                  </a:gsLst>
                  <a:lin ang="5400000" scaled="0"/>
                </a:gradFill>
                <a:effectLst>
                  <a:glow rad="127000">
                    <a:srgbClr val="FFC0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Laodicea</a:t>
            </a:r>
            <a:endParaRPr lang="fr-FR" sz="3200" b="1" dirty="0">
              <a:ln>
                <a:solidFill>
                  <a:schemeClr val="tx1"/>
                </a:solidFill>
              </a:ln>
              <a:gradFill>
                <a:gsLst>
                  <a:gs pos="0">
                    <a:srgbClr val="92D050"/>
                  </a:gs>
                  <a:gs pos="50000">
                    <a:srgbClr val="9CB86E"/>
                  </a:gs>
                  <a:gs pos="100000">
                    <a:srgbClr val="156B13"/>
                  </a:gs>
                </a:gsLst>
                <a:lin ang="5400000" scaled="0"/>
              </a:gradFill>
              <a:effectLst>
                <a:glow rad="127000">
                  <a:srgbClr val="FFC000"/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51520" y="2348880"/>
            <a:ext cx="8640960" cy="3539430"/>
          </a:xfrm>
          <a:prstGeom prst="rect">
            <a:avLst/>
          </a:prstGeom>
          <a:blipFill>
            <a:blip r:embed="rId5">
              <a:duotone>
                <a:schemeClr val="bg2">
                  <a:shade val="45000"/>
                  <a:satMod val="135000"/>
                </a:schemeClr>
                <a:prstClr val="white"/>
              </a:duotone>
            </a:blip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r>
              <a:rPr lang="en-GB" sz="2800" b="1" baseline="30000" dirty="0"/>
              <a:t> </a:t>
            </a:r>
            <a:r>
              <a:rPr lang="en-GB" sz="2800" b="1" i="1" dirty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glow rad="635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Those whom I love I rebuke and discipline. So be earnest and repent. </a:t>
            </a:r>
            <a:r>
              <a:rPr lang="en-GB" sz="2800" b="1" i="1" baseline="30000" dirty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glow rad="635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</a:t>
            </a:r>
            <a:r>
              <a:rPr lang="en-GB" sz="2800" b="1" i="1" dirty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glow rad="635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Here I am! I stand at the </a:t>
            </a:r>
            <a:r>
              <a:rPr lang="en-GB" sz="2800" b="1" i="1" dirty="0" smtClean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glow rad="635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door</a:t>
            </a:r>
            <a:r>
              <a:rPr lang="en-GB" sz="2800" b="1" i="1" dirty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glow rad="635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and knock. If anyone hears my voice and opens the door, I will come in and eat with that person, and they with me</a:t>
            </a:r>
            <a:r>
              <a:rPr lang="en-GB" sz="2800" b="1" i="1" dirty="0" smtClean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glow rad="635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To </a:t>
            </a:r>
            <a:r>
              <a:rPr lang="en-GB" sz="2800" b="1" i="1" dirty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glow rad="635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one who is victorious, I will give the right to sit with me on my throne, just as I was victorious and sat down with my Father on his throne</a:t>
            </a:r>
            <a:r>
              <a:rPr lang="en-GB" sz="2800" b="1" i="1" dirty="0" smtClean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glow rad="635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Whoever has ears, let them hear what the Spirit says to the churches.”</a:t>
            </a:r>
            <a:endParaRPr lang="en-GB" sz="2800" b="1" i="1" dirty="0">
              <a:ln>
                <a:solidFill>
                  <a:schemeClr val="tx1"/>
                </a:solidFill>
              </a:ln>
              <a:solidFill>
                <a:srgbClr val="FF0000"/>
              </a:solidFill>
              <a:effectLst>
                <a:glow rad="63500">
                  <a:srgbClr val="FFFF00"/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2798319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CrisscrossEtching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"/>
            <a:ext cx="9144000" cy="6940820"/>
          </a:xfrm>
          <a:prstGeom prst="rect">
            <a:avLst/>
          </a:prstGeom>
        </p:spPr>
      </p:pic>
      <p:sp>
        <p:nvSpPr>
          <p:cNvPr id="4" name="Title 3"/>
          <p:cNvSpPr>
            <a:spLocks noGrp="1"/>
          </p:cNvSpPr>
          <p:nvPr>
            <p:ph type="title"/>
          </p:nvPr>
        </p:nvSpPr>
        <p:spPr>
          <a:solidFill>
            <a:schemeClr val="bg2"/>
          </a:solidFill>
        </p:spPr>
        <p:txBody>
          <a:bodyPr>
            <a:normAutofit/>
          </a:bodyPr>
          <a:lstStyle/>
          <a:p>
            <a:r>
              <a:rPr lang="en-GB" sz="2800" b="1" dirty="0" smtClean="0">
                <a:ln>
                  <a:solidFill>
                    <a:schemeClr val="tx1"/>
                  </a:solidFill>
                </a:ln>
                <a:solidFill>
                  <a:srgbClr val="FFFF00"/>
                </a:solidFill>
                <a:effectLst>
                  <a:glow rad="63500">
                    <a:srgbClr val="00B05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Poor &amp; wretched</a:t>
            </a:r>
            <a:br>
              <a:rPr lang="en-GB" sz="2800" b="1" dirty="0" smtClean="0">
                <a:ln>
                  <a:solidFill>
                    <a:schemeClr val="tx1"/>
                  </a:solidFill>
                </a:ln>
                <a:solidFill>
                  <a:srgbClr val="FFFF00"/>
                </a:solidFill>
                <a:effectLst>
                  <a:glow rad="63500">
                    <a:srgbClr val="00B05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GB" sz="2800" b="1" dirty="0" smtClean="0">
                <a:ln>
                  <a:solidFill>
                    <a:schemeClr val="tx1"/>
                  </a:solidFill>
                </a:ln>
                <a:solidFill>
                  <a:srgbClr val="FFFF00"/>
                </a:solidFill>
                <a:effectLst>
                  <a:glow rad="63500">
                    <a:srgbClr val="00B05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Revelation 3:14-22</a:t>
            </a:r>
            <a:endParaRPr lang="en-GB" sz="2800" b="1" dirty="0">
              <a:ln>
                <a:solidFill>
                  <a:schemeClr val="tx1"/>
                </a:solidFill>
              </a:ln>
              <a:solidFill>
                <a:srgbClr val="FFFF00"/>
              </a:solidFill>
              <a:effectLst>
                <a:glow rad="63500">
                  <a:srgbClr val="00B050"/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411760" y="1556792"/>
            <a:ext cx="4392488" cy="584775"/>
          </a:xfrm>
          <a:prstGeom prst="rect">
            <a:avLst/>
          </a:prstGeom>
          <a:blipFill>
            <a:blip r:embed="rId4">
              <a:duotone>
                <a:schemeClr val="bg2">
                  <a:shade val="45000"/>
                  <a:satMod val="135000"/>
                </a:schemeClr>
                <a:prstClr val="white"/>
              </a:duotone>
            </a:blip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pPr algn="ctr"/>
            <a:r>
              <a:rPr lang="fr-FR" sz="3200" b="1" dirty="0" smtClean="0">
                <a:ln>
                  <a:solidFill>
                    <a:schemeClr val="tx1"/>
                  </a:solidFill>
                </a:ln>
                <a:gradFill>
                  <a:gsLst>
                    <a:gs pos="0">
                      <a:srgbClr val="92D050"/>
                    </a:gs>
                    <a:gs pos="50000">
                      <a:srgbClr val="9CB86E"/>
                    </a:gs>
                    <a:gs pos="100000">
                      <a:srgbClr val="156B13"/>
                    </a:gs>
                  </a:gsLst>
                  <a:lin ang="5400000" scaled="0"/>
                </a:gradFill>
                <a:effectLst>
                  <a:glow rad="127000">
                    <a:srgbClr val="FFC0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Church at </a:t>
            </a:r>
            <a:r>
              <a:rPr lang="fr-FR" sz="3200" b="1" dirty="0" err="1" smtClean="0">
                <a:ln>
                  <a:solidFill>
                    <a:schemeClr val="tx1"/>
                  </a:solidFill>
                </a:ln>
                <a:gradFill>
                  <a:gsLst>
                    <a:gs pos="0">
                      <a:srgbClr val="92D050"/>
                    </a:gs>
                    <a:gs pos="50000">
                      <a:srgbClr val="9CB86E"/>
                    </a:gs>
                    <a:gs pos="100000">
                      <a:srgbClr val="156B13"/>
                    </a:gs>
                  </a:gsLst>
                  <a:lin ang="5400000" scaled="0"/>
                </a:gradFill>
                <a:effectLst>
                  <a:glow rad="127000">
                    <a:srgbClr val="FFC0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Laodicea</a:t>
            </a:r>
            <a:endParaRPr lang="fr-FR" sz="3200" b="1" dirty="0">
              <a:ln>
                <a:solidFill>
                  <a:schemeClr val="tx1"/>
                </a:solidFill>
              </a:ln>
              <a:gradFill>
                <a:gsLst>
                  <a:gs pos="0">
                    <a:srgbClr val="92D050"/>
                  </a:gs>
                  <a:gs pos="50000">
                    <a:srgbClr val="9CB86E"/>
                  </a:gs>
                  <a:gs pos="100000">
                    <a:srgbClr val="156B13"/>
                  </a:gs>
                </a:gsLst>
                <a:lin ang="5400000" scaled="0"/>
              </a:gradFill>
              <a:effectLst>
                <a:glow rad="127000">
                  <a:srgbClr val="FFC000"/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65937" y="2423160"/>
            <a:ext cx="4438311" cy="28974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29098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CrisscrossEtching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"/>
            <a:ext cx="9144000" cy="6940820"/>
          </a:xfrm>
          <a:prstGeom prst="rect">
            <a:avLst/>
          </a:prstGeom>
        </p:spPr>
      </p:pic>
      <p:sp>
        <p:nvSpPr>
          <p:cNvPr id="4" name="Title 3"/>
          <p:cNvSpPr>
            <a:spLocks noGrp="1"/>
          </p:cNvSpPr>
          <p:nvPr>
            <p:ph type="title"/>
          </p:nvPr>
        </p:nvSpPr>
        <p:spPr>
          <a:solidFill>
            <a:schemeClr val="bg2"/>
          </a:solidFill>
        </p:spPr>
        <p:txBody>
          <a:bodyPr>
            <a:normAutofit/>
          </a:bodyPr>
          <a:lstStyle/>
          <a:p>
            <a:r>
              <a:rPr lang="en-GB" sz="2800" b="1" dirty="0" smtClean="0">
                <a:ln>
                  <a:solidFill>
                    <a:schemeClr val="tx1"/>
                  </a:solidFill>
                </a:ln>
                <a:solidFill>
                  <a:srgbClr val="FFFF00"/>
                </a:solidFill>
                <a:effectLst>
                  <a:glow rad="63500">
                    <a:srgbClr val="00B05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Poor &amp; wretched</a:t>
            </a:r>
            <a:br>
              <a:rPr lang="en-GB" sz="2800" b="1" dirty="0" smtClean="0">
                <a:ln>
                  <a:solidFill>
                    <a:schemeClr val="tx1"/>
                  </a:solidFill>
                </a:ln>
                <a:solidFill>
                  <a:srgbClr val="FFFF00"/>
                </a:solidFill>
                <a:effectLst>
                  <a:glow rad="63500">
                    <a:srgbClr val="00B05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GB" sz="2800" b="1" dirty="0" smtClean="0">
                <a:ln>
                  <a:solidFill>
                    <a:schemeClr val="tx1"/>
                  </a:solidFill>
                </a:ln>
                <a:solidFill>
                  <a:srgbClr val="FFFF00"/>
                </a:solidFill>
                <a:effectLst>
                  <a:glow rad="63500">
                    <a:srgbClr val="00B05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Revelation 3:14-22</a:t>
            </a:r>
            <a:endParaRPr lang="en-GB" sz="2800" b="1" dirty="0">
              <a:ln>
                <a:solidFill>
                  <a:schemeClr val="tx1"/>
                </a:solidFill>
              </a:ln>
              <a:solidFill>
                <a:srgbClr val="FFFF00"/>
              </a:solidFill>
              <a:effectLst>
                <a:glow rad="63500">
                  <a:srgbClr val="00B050"/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411760" y="1556792"/>
            <a:ext cx="4392488" cy="584775"/>
          </a:xfrm>
          <a:prstGeom prst="rect">
            <a:avLst/>
          </a:prstGeom>
          <a:blipFill>
            <a:blip r:embed="rId4">
              <a:duotone>
                <a:schemeClr val="bg2">
                  <a:shade val="45000"/>
                  <a:satMod val="135000"/>
                </a:schemeClr>
                <a:prstClr val="white"/>
              </a:duotone>
            </a:blip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pPr algn="ctr"/>
            <a:r>
              <a:rPr lang="en-GB" sz="3200" b="1" dirty="0" smtClean="0">
                <a:ln>
                  <a:solidFill>
                    <a:schemeClr val="tx1"/>
                  </a:solidFill>
                </a:ln>
                <a:gradFill>
                  <a:gsLst>
                    <a:gs pos="0">
                      <a:srgbClr val="92D050"/>
                    </a:gs>
                    <a:gs pos="50000">
                      <a:srgbClr val="9CB86E"/>
                    </a:gs>
                    <a:gs pos="100000">
                      <a:srgbClr val="156B13"/>
                    </a:gs>
                  </a:gsLst>
                  <a:lin ang="5400000" scaled="0"/>
                </a:gradFill>
                <a:effectLst>
                  <a:glow rad="127000">
                    <a:srgbClr val="FFC0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Church at Laodicea</a:t>
            </a:r>
            <a:endParaRPr lang="en-GB" sz="3200" b="1" dirty="0">
              <a:ln>
                <a:solidFill>
                  <a:schemeClr val="tx1"/>
                </a:solidFill>
              </a:ln>
              <a:gradFill>
                <a:gsLst>
                  <a:gs pos="0">
                    <a:srgbClr val="92D050"/>
                  </a:gs>
                  <a:gs pos="50000">
                    <a:srgbClr val="9CB86E"/>
                  </a:gs>
                  <a:gs pos="100000">
                    <a:srgbClr val="156B13"/>
                  </a:gs>
                </a:gsLst>
                <a:lin ang="5400000" scaled="0"/>
              </a:gradFill>
              <a:effectLst>
                <a:glow rad="127000">
                  <a:srgbClr val="FFC000"/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1991" y="3429000"/>
            <a:ext cx="2016224" cy="1633141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671991" y="2636912"/>
            <a:ext cx="1955793" cy="584775"/>
          </a:xfrm>
          <a:prstGeom prst="rect">
            <a:avLst/>
          </a:prstGeom>
          <a:blipFill>
            <a:blip r:embed="rId4">
              <a:duotone>
                <a:schemeClr val="bg2">
                  <a:shade val="45000"/>
                  <a:satMod val="135000"/>
                </a:schemeClr>
                <a:prstClr val="white"/>
              </a:duotone>
            </a:blip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pPr algn="ctr"/>
            <a:r>
              <a:rPr lang="en-GB" sz="3200" b="1" dirty="0" smtClean="0">
                <a:ln>
                  <a:solidFill>
                    <a:schemeClr val="tx1"/>
                  </a:solidFill>
                </a:ln>
                <a:solidFill>
                  <a:srgbClr val="FFC000"/>
                </a:solidFill>
                <a:effectLst>
                  <a:glow rad="1270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Banking</a:t>
            </a:r>
            <a:endParaRPr lang="en-GB" sz="3200" b="1" dirty="0">
              <a:ln>
                <a:solidFill>
                  <a:schemeClr val="tx1"/>
                </a:solidFill>
              </a:ln>
              <a:solidFill>
                <a:srgbClr val="FFC000"/>
              </a:solidFill>
              <a:effectLst>
                <a:glow rad="127000">
                  <a:srgbClr val="FFFF00"/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39852" y="3712765"/>
            <a:ext cx="2168252" cy="2052096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3365856" y="2780928"/>
            <a:ext cx="1944216" cy="584775"/>
          </a:xfrm>
          <a:prstGeom prst="rect">
            <a:avLst/>
          </a:prstGeom>
          <a:blipFill>
            <a:blip r:embed="rId4">
              <a:duotone>
                <a:schemeClr val="bg2">
                  <a:shade val="45000"/>
                  <a:satMod val="135000"/>
                </a:schemeClr>
                <a:prstClr val="white"/>
              </a:duotone>
            </a:blip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pPr algn="ctr"/>
            <a:r>
              <a:rPr lang="en-GB" sz="3200" b="1" dirty="0" smtClean="0">
                <a:ln>
                  <a:solidFill>
                    <a:schemeClr val="tx1"/>
                  </a:solidFill>
                </a:ln>
                <a:solidFill>
                  <a:srgbClr val="FFC000"/>
                </a:solidFill>
                <a:effectLst>
                  <a:glow rad="63500">
                    <a:srgbClr val="00B0F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Medicine</a:t>
            </a:r>
            <a:endParaRPr lang="en-GB" sz="3200" b="1" dirty="0">
              <a:ln>
                <a:solidFill>
                  <a:schemeClr val="tx1"/>
                </a:solidFill>
              </a:ln>
              <a:solidFill>
                <a:srgbClr val="FFC000"/>
              </a:solidFill>
              <a:effectLst>
                <a:glow rad="63500">
                  <a:srgbClr val="00B0F0"/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12160" y="3429000"/>
            <a:ext cx="2667000" cy="1524000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6300192" y="2636912"/>
            <a:ext cx="2016224" cy="584775"/>
          </a:xfrm>
          <a:prstGeom prst="rect">
            <a:avLst/>
          </a:prstGeom>
          <a:blipFill>
            <a:blip r:embed="rId4">
              <a:duotone>
                <a:schemeClr val="bg2">
                  <a:shade val="45000"/>
                  <a:satMod val="135000"/>
                </a:schemeClr>
                <a:prstClr val="white"/>
              </a:duotone>
            </a:blip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pPr algn="ctr"/>
            <a:r>
              <a:rPr lang="en-GB" sz="3200" b="1" dirty="0" smtClean="0">
                <a:ln>
                  <a:solidFill>
                    <a:schemeClr val="tx1"/>
                  </a:solidFill>
                </a:ln>
                <a:solidFill>
                  <a:srgbClr val="FF99FF"/>
                </a:solidFill>
                <a:effectLst>
                  <a:glow rad="63500">
                    <a:srgbClr val="0070C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Textiles</a:t>
            </a:r>
            <a:endParaRPr lang="en-GB" sz="3200" b="1" dirty="0">
              <a:ln>
                <a:solidFill>
                  <a:schemeClr val="tx1"/>
                </a:solidFill>
              </a:ln>
              <a:solidFill>
                <a:srgbClr val="FF99FF"/>
              </a:solidFill>
              <a:effectLst>
                <a:glow rad="63500">
                  <a:srgbClr val="0070C0"/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348463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CrisscrossEtching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"/>
            <a:ext cx="9144000" cy="6940820"/>
          </a:xfrm>
          <a:prstGeom prst="rect">
            <a:avLst/>
          </a:prstGeom>
        </p:spPr>
      </p:pic>
      <p:sp>
        <p:nvSpPr>
          <p:cNvPr id="4" name="Title 3"/>
          <p:cNvSpPr>
            <a:spLocks noGrp="1"/>
          </p:cNvSpPr>
          <p:nvPr>
            <p:ph type="title"/>
          </p:nvPr>
        </p:nvSpPr>
        <p:spPr>
          <a:solidFill>
            <a:schemeClr val="bg2"/>
          </a:solidFill>
        </p:spPr>
        <p:txBody>
          <a:bodyPr>
            <a:normAutofit/>
          </a:bodyPr>
          <a:lstStyle/>
          <a:p>
            <a:r>
              <a:rPr lang="en-GB" sz="2800" b="1" dirty="0" smtClean="0">
                <a:ln>
                  <a:solidFill>
                    <a:schemeClr val="tx1"/>
                  </a:solidFill>
                </a:ln>
                <a:solidFill>
                  <a:srgbClr val="FFFF00"/>
                </a:solidFill>
                <a:effectLst>
                  <a:glow rad="63500">
                    <a:srgbClr val="00B05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Poor &amp; wretched</a:t>
            </a:r>
            <a:br>
              <a:rPr lang="en-GB" sz="2800" b="1" dirty="0" smtClean="0">
                <a:ln>
                  <a:solidFill>
                    <a:schemeClr val="tx1"/>
                  </a:solidFill>
                </a:ln>
                <a:solidFill>
                  <a:srgbClr val="FFFF00"/>
                </a:solidFill>
                <a:effectLst>
                  <a:glow rad="63500">
                    <a:srgbClr val="00B05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GB" sz="2800" b="1" dirty="0" smtClean="0">
                <a:ln>
                  <a:solidFill>
                    <a:schemeClr val="tx1"/>
                  </a:solidFill>
                </a:ln>
                <a:solidFill>
                  <a:srgbClr val="FFFF00"/>
                </a:solidFill>
                <a:effectLst>
                  <a:glow rad="63500">
                    <a:srgbClr val="00B05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Revelation 3:14-22</a:t>
            </a:r>
            <a:endParaRPr lang="en-GB" sz="2800" b="1" dirty="0">
              <a:ln>
                <a:solidFill>
                  <a:schemeClr val="tx1"/>
                </a:solidFill>
              </a:ln>
              <a:solidFill>
                <a:srgbClr val="FFFF00"/>
              </a:solidFill>
              <a:effectLst>
                <a:glow rad="63500">
                  <a:srgbClr val="00B050"/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55966" y="1412776"/>
            <a:ext cx="8220489" cy="584775"/>
          </a:xfrm>
          <a:prstGeom prst="rect">
            <a:avLst/>
          </a:prstGeom>
          <a:blipFill dpi="0" rotWithShape="1">
            <a:blip r:embed="rId4">
              <a:alphaModFix amt="69000"/>
              <a:duotone>
                <a:schemeClr val="bg2">
                  <a:shade val="45000"/>
                  <a:satMod val="135000"/>
                </a:schemeClr>
                <a:prstClr val="white"/>
              </a:duotone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colorTemperature colorTemp="3750"/>
                      </a14:imgEffect>
                      <a14:imgEffect>
                        <a14:saturation sat="85000"/>
                      </a14:imgEffect>
                    </a14:imgLayer>
                  </a14:imgProps>
                </a:ext>
              </a:extLst>
            </a:blip>
            <a:srcRect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r>
              <a:rPr lang="en-GB" sz="32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glow rad="635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1.1 </a:t>
            </a:r>
            <a:r>
              <a:rPr lang="en-GB" sz="3200" b="1" i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glow rad="635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 the angel of the church at Laodicea</a:t>
            </a:r>
            <a:endParaRPr lang="en-GB" sz="3200" b="1" i="1" dirty="0">
              <a:ln>
                <a:solidFill>
                  <a:schemeClr val="tx1"/>
                </a:solidFill>
              </a:ln>
              <a:solidFill>
                <a:srgbClr val="0070C0"/>
              </a:solidFill>
              <a:effectLst>
                <a:glow rad="63500">
                  <a:schemeClr val="bg1"/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459454" y="2349072"/>
            <a:ext cx="1955793" cy="584775"/>
          </a:xfrm>
          <a:prstGeom prst="rect">
            <a:avLst/>
          </a:prstGeom>
          <a:blipFill>
            <a:blip r:embed="rId6">
              <a:duotone>
                <a:schemeClr val="bg2">
                  <a:shade val="45000"/>
                  <a:satMod val="135000"/>
                </a:schemeClr>
                <a:prstClr val="white"/>
              </a:duotone>
            </a:blip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pPr algn="ctr"/>
            <a:r>
              <a:rPr lang="en-GB" sz="3200" b="1" dirty="0" smtClean="0">
                <a:ln>
                  <a:solidFill>
                    <a:schemeClr val="tx1"/>
                  </a:solidFill>
                </a:ln>
                <a:solidFill>
                  <a:srgbClr val="FFC000"/>
                </a:solidFill>
                <a:effectLst>
                  <a:glow rad="1270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Hierapolis</a:t>
            </a:r>
            <a:endParaRPr lang="en-GB" sz="3200" b="1" dirty="0">
              <a:ln>
                <a:solidFill>
                  <a:schemeClr val="tx1"/>
                </a:solidFill>
              </a:ln>
              <a:solidFill>
                <a:srgbClr val="FFC000"/>
              </a:solidFill>
              <a:effectLst>
                <a:glow rad="127000">
                  <a:srgbClr val="FFFF00"/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365856" y="2349071"/>
            <a:ext cx="1944216" cy="584775"/>
          </a:xfrm>
          <a:prstGeom prst="rect">
            <a:avLst/>
          </a:prstGeom>
          <a:blipFill>
            <a:blip r:embed="rId6">
              <a:duotone>
                <a:schemeClr val="bg2">
                  <a:shade val="45000"/>
                  <a:satMod val="135000"/>
                </a:schemeClr>
                <a:prstClr val="white"/>
              </a:duotone>
            </a:blip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pPr algn="ctr"/>
            <a:r>
              <a:rPr lang="en-GB" sz="3200" b="1" dirty="0" smtClean="0">
                <a:ln>
                  <a:solidFill>
                    <a:schemeClr val="tx1"/>
                  </a:solidFill>
                </a:ln>
                <a:solidFill>
                  <a:srgbClr val="FFC000"/>
                </a:solidFill>
                <a:effectLst>
                  <a:glow rad="635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Laodicea</a:t>
            </a:r>
            <a:endParaRPr lang="en-GB" sz="3200" b="1" dirty="0">
              <a:ln>
                <a:solidFill>
                  <a:schemeClr val="tx1"/>
                </a:solidFill>
              </a:ln>
              <a:solidFill>
                <a:srgbClr val="FFC000"/>
              </a:solidFill>
              <a:effectLst>
                <a:glow rad="63500">
                  <a:srgbClr val="FFFF00"/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298945" y="2353620"/>
            <a:ext cx="2016224" cy="584775"/>
          </a:xfrm>
          <a:prstGeom prst="rect">
            <a:avLst/>
          </a:prstGeom>
          <a:blipFill>
            <a:blip r:embed="rId6">
              <a:duotone>
                <a:schemeClr val="bg2">
                  <a:shade val="45000"/>
                  <a:satMod val="135000"/>
                </a:schemeClr>
                <a:prstClr val="white"/>
              </a:duotone>
            </a:blip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pPr algn="ctr"/>
            <a:r>
              <a:rPr lang="en-GB" sz="3200" b="1" dirty="0" smtClean="0">
                <a:ln>
                  <a:solidFill>
                    <a:schemeClr val="tx1"/>
                  </a:solidFill>
                </a:ln>
                <a:solidFill>
                  <a:srgbClr val="FFC000"/>
                </a:solidFill>
                <a:effectLst>
                  <a:glow rad="63500">
                    <a:srgbClr val="FFFF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Colossae</a:t>
            </a:r>
            <a:endParaRPr lang="en-GB" sz="3200" b="1" dirty="0">
              <a:ln>
                <a:solidFill>
                  <a:schemeClr val="tx1"/>
                </a:solidFill>
              </a:ln>
              <a:solidFill>
                <a:srgbClr val="FFC000"/>
              </a:solidFill>
              <a:effectLst>
                <a:glow rad="63500">
                  <a:srgbClr val="FFFF00"/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-420000">
            <a:off x="352662" y="3081889"/>
            <a:ext cx="2472139" cy="1916981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75889" y="3068960"/>
            <a:ext cx="2724150" cy="1676400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420000">
            <a:off x="6081177" y="3211632"/>
            <a:ext cx="2454257" cy="18451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74258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2595</TotalTime>
  <Words>1644</Words>
  <Application>Microsoft Office PowerPoint</Application>
  <PresentationFormat>On-screen Show (4:3)</PresentationFormat>
  <Paragraphs>292</Paragraphs>
  <Slides>42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42</vt:i4>
      </vt:variant>
    </vt:vector>
  </HeadingPairs>
  <TitlesOfParts>
    <vt:vector size="43" baseType="lpstr">
      <vt:lpstr>Office Theme</vt:lpstr>
      <vt:lpstr>Poor &amp; wretched Revelation 3:14-22</vt:lpstr>
      <vt:lpstr>Poor &amp; wretched Revelation 3:14-22</vt:lpstr>
      <vt:lpstr>Poor &amp; wretched Revelation 3:14-22</vt:lpstr>
      <vt:lpstr>Poor &amp; wretched Revelation 3:14-22</vt:lpstr>
      <vt:lpstr>Poor &amp; wretched Revelation 3:14-22</vt:lpstr>
      <vt:lpstr>Poor &amp; wretched Revelation 3:14-22</vt:lpstr>
      <vt:lpstr>Poor &amp; wretched Revelation 3:14-22</vt:lpstr>
      <vt:lpstr>Poor &amp; wretched Revelation 3:14-22</vt:lpstr>
      <vt:lpstr>Poor &amp; wretched Revelation 3:14-22</vt:lpstr>
      <vt:lpstr>Poor &amp; wretched Revelation 3:14-22</vt:lpstr>
      <vt:lpstr>Poor &amp; wretched Revelation 3:14-22</vt:lpstr>
      <vt:lpstr>Poor &amp; wretched Revelation 3:14-22</vt:lpstr>
      <vt:lpstr>Poor &amp; wretched Revelation 3:14-22</vt:lpstr>
      <vt:lpstr>Poor &amp; wretched Revelation 3:14-22</vt:lpstr>
      <vt:lpstr>Poor &amp; wretched Revelation 3:14-22</vt:lpstr>
      <vt:lpstr>Poor &amp; wretched Revelation 3:14-22</vt:lpstr>
      <vt:lpstr>Poor &amp; wretched Revelation 3:14-22</vt:lpstr>
      <vt:lpstr>Poor &amp; wretched Revelation 3:14-22</vt:lpstr>
      <vt:lpstr>Poor &amp; wretched Revelation 3:14-22</vt:lpstr>
      <vt:lpstr>Poor &amp; wretched Revelation 3:14-22</vt:lpstr>
      <vt:lpstr>Poor &amp; wretched Revelation 3:14-22</vt:lpstr>
      <vt:lpstr>Poor &amp; wretched Revelation 3:14-22</vt:lpstr>
      <vt:lpstr>Poor &amp; wretched Revelation 3:14-22</vt:lpstr>
      <vt:lpstr>Poor &amp; wretched Revelation 3:14-22</vt:lpstr>
      <vt:lpstr>Poor &amp; wretched Revelation 3:14-22</vt:lpstr>
      <vt:lpstr>Poor &amp; wretched Revelation 3:14-22</vt:lpstr>
      <vt:lpstr>Poor &amp; wretched Revelation 3:14-22</vt:lpstr>
      <vt:lpstr>Poor &amp; wretched Revelation 3:14-22</vt:lpstr>
      <vt:lpstr>Poor &amp; wretched Revelation 3:14-22</vt:lpstr>
      <vt:lpstr>Poor &amp; wretched Revelation 3:14-22</vt:lpstr>
      <vt:lpstr>Poor &amp; wretched Revelation 3:14-22</vt:lpstr>
      <vt:lpstr>Poor &amp; wretched Revelation 3:14-22</vt:lpstr>
      <vt:lpstr>Poor &amp; wretched Revelation 3:14-22</vt:lpstr>
      <vt:lpstr>Poor &amp; wretched Revelation 3:14-22</vt:lpstr>
      <vt:lpstr>Poor &amp; wretched Revelation 3:14-22</vt:lpstr>
      <vt:lpstr>Poor &amp; wretched Revelation 3:14-22</vt:lpstr>
      <vt:lpstr>Poor &amp; wretched Revelation 3:14-22</vt:lpstr>
      <vt:lpstr>Poor &amp; wretched Revelation 3:14-22</vt:lpstr>
      <vt:lpstr>Poor &amp; wretched Revelation 3:14-22</vt:lpstr>
      <vt:lpstr>Poor &amp; wretched Revelation 3:14-22</vt:lpstr>
      <vt:lpstr>Poor &amp; wretched Revelation 3:14-22</vt:lpstr>
      <vt:lpstr>Poor &amp; wretched Revelation 3:14-22</vt:lpstr>
    </vt:vector>
  </TitlesOfParts>
  <Manager>Grace Fellowship(Ashford)</Manager>
  <Company>Grace Fellowship(Ashford)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Poor &amp; Wretched</dc:title>
  <dc:creator>Colin Howells</dc:creator>
  <cp:lastModifiedBy>Colin Howells</cp:lastModifiedBy>
  <cp:revision>120</cp:revision>
  <dcterms:created xsi:type="dcterms:W3CDTF">2011-03-31T09:44:47Z</dcterms:created>
  <dcterms:modified xsi:type="dcterms:W3CDTF">2014-06-23T08:58:03Z</dcterms:modified>
</cp:coreProperties>
</file>